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sldIdLst>
    <p:sldId id="256" r:id="rId2"/>
  </p:sldIdLst>
  <p:sldSz cx="6858000" cy="9144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D1DB"/>
    <a:srgbClr val="71D7BC"/>
    <a:srgbClr val="7CCCC8"/>
    <a:srgbClr val="6BDDB2"/>
    <a:srgbClr val="6ED0DA"/>
    <a:srgbClr val="6BDD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12" y="5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4485" y="794692"/>
            <a:ext cx="5632880" cy="4285309"/>
          </a:xfrm>
        </p:spPr>
        <p:txBody>
          <a:bodyPr anchor="b">
            <a:normAutofit/>
          </a:bodyPr>
          <a:lstStyle>
            <a:lvl1pPr algn="ctr">
              <a:defRPr sz="3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14485" y="5181600"/>
            <a:ext cx="5632880" cy="2958811"/>
          </a:xfrm>
        </p:spPr>
        <p:txBody>
          <a:bodyPr anchor="t">
            <a:normAutofit/>
          </a:bodyPr>
          <a:lstStyle>
            <a:lvl1pPr marL="0" indent="0" algn="ctr">
              <a:buNone/>
              <a:defRPr sz="1350">
                <a:gradFill flip="none" rotWithShape="1">
                  <a:gsLst>
                    <a:gs pos="0">
                      <a:schemeClr val="tx1"/>
                    </a:gs>
                    <a:gs pos="100000">
                      <a:schemeClr val="tx1">
                        <a:lumMod val="75000"/>
                      </a:schemeClr>
                    </a:gs>
                  </a:gsLst>
                  <a:lin ang="0" scaled="1"/>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2984E9-8874-42A2-AFA8-54ED7A49F123}"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154321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8258" y="5836647"/>
            <a:ext cx="5559755" cy="1210007"/>
          </a:xfrm>
        </p:spPr>
        <p:txBody>
          <a:bodyPr anchor="b">
            <a:normAutofit/>
          </a:bodyPr>
          <a:lstStyle>
            <a:lvl1pPr algn="l">
              <a:defRPr sz="15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8259" y="1328251"/>
            <a:ext cx="5476070" cy="397483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8258" y="7046653"/>
            <a:ext cx="5559755" cy="1089427"/>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984E9-8874-42A2-AFA8-54ED7A49F123}" type="datetimeFigureOut">
              <a:rPr lang="en-US" smtClean="0"/>
              <a:t>8/31/2015</a:t>
            </a:fld>
            <a:endParaRPr lang="en-US"/>
          </a:p>
        </p:txBody>
      </p:sp>
      <p:sp>
        <p:nvSpPr>
          <p:cNvPr id="6" name="Footer Placeholder 5"/>
          <p:cNvSpPr>
            <a:spLocks noGrp="1"/>
          </p:cNvSpPr>
          <p:nvPr>
            <p:ph type="ftr" sz="quarter" idx="11"/>
          </p:nvPr>
        </p:nvSpPr>
        <p:spPr>
          <a:xfrm>
            <a:off x="688258" y="8241793"/>
            <a:ext cx="4002959" cy="486833"/>
          </a:xfrm>
        </p:spPr>
        <p:txBody>
          <a:bodyPr/>
          <a:lstStyle/>
          <a:p>
            <a:endParaRPr lang="en-US"/>
          </a:p>
        </p:txBody>
      </p:sp>
      <p:sp>
        <p:nvSpPr>
          <p:cNvPr id="7" name="Slide Number Placeholder 6"/>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177482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13760" y="794691"/>
            <a:ext cx="5633606" cy="4183709"/>
          </a:xfrm>
        </p:spPr>
        <p:txBody>
          <a:bodyPr anchor="ctr">
            <a:normAutofit/>
          </a:bodyPr>
          <a:lstStyle>
            <a:lvl1pPr algn="l">
              <a:defRPr sz="21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13760" y="5791200"/>
            <a:ext cx="5633606" cy="2344880"/>
          </a:xfrm>
        </p:spPr>
        <p:txBody>
          <a:bodyPr anchor="ctr">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984E9-8874-42A2-AFA8-54ED7A49F123}"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3148524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437864" y="1147035"/>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5916617" y="3981231"/>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813707" y="794691"/>
            <a:ext cx="5230586" cy="4058772"/>
          </a:xfrm>
        </p:spPr>
        <p:txBody>
          <a:bodyPr anchor="ctr">
            <a:normAutofit/>
          </a:bodyPr>
          <a:lstStyle>
            <a:lvl1pPr algn="l">
              <a:defRPr sz="21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42327" y="4867475"/>
            <a:ext cx="4973346" cy="508000"/>
          </a:xfrm>
        </p:spPr>
        <p:txBody>
          <a:bodyPr anchor="ctr">
            <a:normAutofit/>
          </a:bodyPr>
          <a:lstStyle>
            <a:lvl1pPr marL="0" indent="0">
              <a:buFontTx/>
              <a:buNone/>
              <a:defRPr sz="10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13761" y="6188275"/>
            <a:ext cx="5633605" cy="1930400"/>
          </a:xfrm>
        </p:spPr>
        <p:txBody>
          <a:bodyPr anchor="ctr">
            <a:normAutofit/>
          </a:bodyPr>
          <a:lstStyle>
            <a:lvl1pPr marL="0" indent="0" algn="l">
              <a:buNone/>
              <a:defRPr sz="1350">
                <a:gradFill flip="none" rotWithShape="1">
                  <a:gsLst>
                    <a:gs pos="0">
                      <a:schemeClr val="tx1"/>
                    </a:gs>
                    <a:gs pos="100000">
                      <a:schemeClr val="tx1">
                        <a:lumMod val="75000"/>
                      </a:schemeClr>
                    </a:gs>
                  </a:gsLst>
                  <a:lin ang="0" scaled="1"/>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984E9-8874-42A2-AFA8-54ED7A49F123}"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1906463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13760" y="4804755"/>
            <a:ext cx="5634254" cy="1958400"/>
          </a:xfrm>
        </p:spPr>
        <p:txBody>
          <a:bodyPr anchor="b">
            <a:normAutofit/>
          </a:bodyPr>
          <a:lstStyle>
            <a:lvl1pPr algn="l">
              <a:defRPr sz="21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15762" y="6763155"/>
            <a:ext cx="5634254" cy="1372925"/>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984E9-8874-42A2-AFA8-54ED7A49F123}"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2922198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437864" y="1005135"/>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6" name="TextBox 15"/>
          <p:cNvSpPr txBox="1"/>
          <p:nvPr/>
        </p:nvSpPr>
        <p:spPr>
          <a:xfrm>
            <a:off x="5915668" y="3839331"/>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813707" y="794691"/>
            <a:ext cx="5230586" cy="3792492"/>
          </a:xfrm>
        </p:spPr>
        <p:txBody>
          <a:bodyPr anchor="ctr">
            <a:normAutofit/>
          </a:bodyPr>
          <a:lstStyle>
            <a:lvl1pPr algn="l">
              <a:defRPr sz="21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13760" y="5181600"/>
            <a:ext cx="5634254" cy="1404883"/>
          </a:xfrm>
        </p:spPr>
        <p:txBody>
          <a:bodyPr vert="horz" lIns="91440" tIns="45720" rIns="91440" bIns="45720" rtlCol="0" anchor="b">
            <a:normAutofit/>
          </a:bodyPr>
          <a:lstStyle>
            <a:lvl1pPr>
              <a:buNone/>
              <a:defRPr lang="en-US" sz="15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13760" y="6586483"/>
            <a:ext cx="5634254" cy="1549597"/>
          </a:xfrm>
        </p:spPr>
        <p:txBody>
          <a:bodyPr anchor="t">
            <a:normAutofit/>
          </a:bodyPr>
          <a:lstStyle>
            <a:lvl1pPr marL="0" indent="0" algn="l">
              <a:buNone/>
              <a:defRPr sz="1200">
                <a:gradFill flip="none" rotWithShape="1">
                  <a:gsLst>
                    <a:gs pos="0">
                      <a:schemeClr val="tx1"/>
                    </a:gs>
                    <a:gs pos="100000">
                      <a:schemeClr val="tx1">
                        <a:lumMod val="75000"/>
                      </a:schemeClr>
                    </a:gs>
                  </a:gsLst>
                  <a:lin ang="5400000" scaled="0"/>
                  <a:tileRect/>
                </a:gra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984E9-8874-42A2-AFA8-54ED7A49F123}"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2144309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3760" y="794691"/>
            <a:ext cx="5633605" cy="3675711"/>
          </a:xfrm>
        </p:spPr>
        <p:txBody>
          <a:bodyPr vert="horz" lIns="91440" tIns="45720" rIns="91440" bIns="45720" rtlCol="0" anchor="ctr">
            <a:normAutofit/>
          </a:bodyPr>
          <a:lstStyle>
            <a:lvl1pPr>
              <a:defRPr lang="en-US" sz="21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13760" y="4910589"/>
            <a:ext cx="5633605" cy="1399044"/>
          </a:xfr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13760" y="6309632"/>
            <a:ext cx="5633604" cy="1826448"/>
          </a:xfrm>
        </p:spPr>
        <p:txBody>
          <a:bodyPr anchor="t">
            <a:normAutofit/>
          </a:bodyPr>
          <a:lstStyle>
            <a:lvl1pPr marL="0" indent="0" algn="l">
              <a:buNone/>
              <a:defRPr sz="1200">
                <a:gradFill flip="none" rotWithShape="1">
                  <a:gsLst>
                    <a:gs pos="0">
                      <a:schemeClr val="tx1"/>
                    </a:gs>
                    <a:gs pos="100000">
                      <a:schemeClr val="tx1">
                        <a:lumMod val="75000"/>
                      </a:schemeClr>
                    </a:gs>
                  </a:gsLst>
                  <a:lin ang="5400000" scaled="0"/>
                  <a:tileRect/>
                </a:gra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984E9-8874-42A2-AFA8-54ED7A49F123}"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559662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613761" y="794691"/>
            <a:ext cx="5633605" cy="1749973"/>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2984E9-8874-42A2-AFA8-54ED7A49F123}"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3344555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13781" y="794691"/>
            <a:ext cx="1333584" cy="734138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13761" y="794691"/>
            <a:ext cx="4218103" cy="734138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2984E9-8874-42A2-AFA8-54ED7A49F123}"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258309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2984E9-8874-42A2-AFA8-54ED7A49F123}"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115631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485" y="4360932"/>
            <a:ext cx="5632880" cy="2431073"/>
          </a:xfrm>
        </p:spPr>
        <p:txBody>
          <a:bodyPr anchor="b">
            <a:normAutofit/>
          </a:bodyPr>
          <a:lstStyle>
            <a:lvl1pPr algn="r">
              <a:defRPr sz="21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14485" y="6805080"/>
            <a:ext cx="5632880" cy="1331000"/>
          </a:xfrm>
        </p:spPr>
        <p:txBody>
          <a:bodyPr anchor="t">
            <a:normAutofit/>
          </a:bodyPr>
          <a:lstStyle>
            <a:lvl1pPr marL="0" indent="0" algn="r">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984E9-8874-42A2-AFA8-54ED7A49F123}"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103561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3761" y="2747865"/>
            <a:ext cx="2763805" cy="5375108"/>
          </a:xfrm>
        </p:spPr>
        <p:txBody>
          <a:bodyPr>
            <a:normAutofit/>
          </a:bodyPr>
          <a:lstStyle>
            <a:lvl1pPr>
              <a:defRPr sz="1200"/>
            </a:lvl1pPr>
            <a:lvl2pPr>
              <a:defRPr sz="1050"/>
            </a:lvl2pPr>
            <a:lvl3pPr>
              <a:defRPr sz="900"/>
            </a:lvl3pPr>
            <a:lvl4pPr>
              <a:defRPr sz="825"/>
            </a:lvl4pPr>
            <a:lvl5pPr>
              <a:defRPr sz="825"/>
            </a:lvl5pPr>
            <a:lvl6pPr>
              <a:defRPr sz="825"/>
            </a:lvl6pPr>
            <a:lvl7pPr>
              <a:defRPr sz="825"/>
            </a:lvl7pPr>
            <a:lvl8pPr>
              <a:defRPr sz="825"/>
            </a:lvl8pPr>
            <a:lvl9pPr>
              <a:defRPr sz="8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80436" y="2747864"/>
            <a:ext cx="2766929" cy="5375107"/>
          </a:xfrm>
        </p:spPr>
        <p:txBody>
          <a:bodyPr>
            <a:normAutofit/>
          </a:bodyPr>
          <a:lstStyle>
            <a:lvl1pPr>
              <a:defRPr sz="1200"/>
            </a:lvl1pPr>
            <a:lvl2pPr>
              <a:defRPr sz="1050"/>
            </a:lvl2pPr>
            <a:lvl3pPr>
              <a:defRPr sz="900"/>
            </a:lvl3pPr>
            <a:lvl4pPr>
              <a:defRPr sz="825"/>
            </a:lvl4pPr>
            <a:lvl5pPr>
              <a:defRPr sz="825"/>
            </a:lvl5pPr>
            <a:lvl6pPr>
              <a:defRPr sz="825"/>
            </a:lvl6pPr>
            <a:lvl7pPr>
              <a:defRPr sz="825"/>
            </a:lvl7pPr>
            <a:lvl8pPr>
              <a:defRPr sz="825"/>
            </a:lvl8pPr>
            <a:lvl9pPr>
              <a:defRPr sz="8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2984E9-8874-42A2-AFA8-54ED7A49F123}"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12218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9730" y="2747864"/>
            <a:ext cx="2547835" cy="978128"/>
          </a:xfrm>
        </p:spPr>
        <p:txBody>
          <a:bodyPr anchor="b">
            <a:noAutofit/>
          </a:bodyPr>
          <a:lstStyle>
            <a:lvl1pPr marL="0" indent="0">
              <a:buNone/>
              <a:defRPr sz="16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13761" y="3714704"/>
            <a:ext cx="2763805" cy="4421377"/>
          </a:xfrm>
        </p:spPr>
        <p:txBody>
          <a:bodyPr anchor="t">
            <a:normAutofit/>
          </a:bodyPr>
          <a:lstStyle>
            <a:lvl1pPr>
              <a:defRPr sz="1200"/>
            </a:lvl1pPr>
            <a:lvl2pPr>
              <a:defRPr sz="1050"/>
            </a:lvl2pPr>
            <a:lvl3pPr>
              <a:defRPr sz="900"/>
            </a:lvl3pPr>
            <a:lvl4pPr>
              <a:defRPr sz="825"/>
            </a:lvl4pPr>
            <a:lvl5pPr>
              <a:defRPr sz="825"/>
            </a:lvl5pPr>
            <a:lvl6pPr>
              <a:defRPr sz="825"/>
            </a:lvl6pPr>
            <a:lvl7pPr>
              <a:defRPr sz="825"/>
            </a:lvl7pPr>
            <a:lvl8pPr>
              <a:defRPr sz="825"/>
            </a:lvl8pPr>
            <a:lvl9pPr>
              <a:defRPr sz="8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682612" y="2747865"/>
            <a:ext cx="2564753" cy="966839"/>
          </a:xfrm>
        </p:spPr>
        <p:txBody>
          <a:bodyPr anchor="b">
            <a:noAutofit/>
          </a:bodyPr>
          <a:lstStyle>
            <a:lvl1pPr marL="0" indent="0">
              <a:buNone/>
              <a:defRPr sz="16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74" y="3714704"/>
            <a:ext cx="2776140" cy="4421377"/>
          </a:xfrm>
        </p:spPr>
        <p:txBody>
          <a:bodyPr anchor="t">
            <a:normAutofit/>
          </a:bodyPr>
          <a:lstStyle>
            <a:lvl1pPr>
              <a:defRPr sz="1200"/>
            </a:lvl1pPr>
            <a:lvl2pPr>
              <a:defRPr sz="1050"/>
            </a:lvl2pPr>
            <a:lvl3pPr>
              <a:defRPr sz="900"/>
            </a:lvl3pPr>
            <a:lvl4pPr>
              <a:defRPr sz="825"/>
            </a:lvl4pPr>
            <a:lvl5pPr>
              <a:defRPr sz="825"/>
            </a:lvl5pPr>
            <a:lvl6pPr>
              <a:defRPr sz="825"/>
            </a:lvl6pPr>
            <a:lvl7pPr>
              <a:defRPr sz="825"/>
            </a:lvl7pPr>
            <a:lvl8pPr>
              <a:defRPr sz="825"/>
            </a:lvl8pPr>
            <a:lvl9pPr>
              <a:defRPr sz="8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2984E9-8874-42A2-AFA8-54ED7A49F123}" type="datetimeFigureOut">
              <a:rPr lang="en-US" smtClean="0"/>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26211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95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2984E9-8874-42A2-AFA8-54ED7A49F123}" type="datetimeFigureOut">
              <a:rPr lang="en-US" smtClean="0"/>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41000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984E9-8874-42A2-AFA8-54ED7A49F123}" type="datetimeFigureOut">
              <a:rPr lang="en-US" smtClean="0"/>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3229074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3761" y="2339904"/>
            <a:ext cx="2047142" cy="1828800"/>
          </a:xfrm>
        </p:spPr>
        <p:txBody>
          <a:bodyPr anchor="b">
            <a:normAutofit/>
          </a:bodyPr>
          <a:lstStyle>
            <a:lvl1pPr algn="l">
              <a:defRPr sz="1650" b="0"/>
            </a:lvl1pPr>
          </a:lstStyle>
          <a:p>
            <a:r>
              <a:rPr lang="en-US" smtClean="0"/>
              <a:t>Click to edit Master title style</a:t>
            </a:r>
            <a:endParaRPr lang="en-US" dirty="0"/>
          </a:p>
        </p:txBody>
      </p:sp>
      <p:sp>
        <p:nvSpPr>
          <p:cNvPr id="3" name="Content Placeholder 2"/>
          <p:cNvSpPr>
            <a:spLocks noGrp="1"/>
          </p:cNvSpPr>
          <p:nvPr>
            <p:ph idx="1"/>
          </p:nvPr>
        </p:nvSpPr>
        <p:spPr>
          <a:xfrm>
            <a:off x="2871642" y="794691"/>
            <a:ext cx="3375723" cy="7341388"/>
          </a:xfrm>
        </p:spPr>
        <p:txBody>
          <a:bodyPr anchor="ctr">
            <a:normAutofit/>
          </a:bodyPr>
          <a:lstStyle>
            <a:lvl1pPr>
              <a:defRPr sz="1350"/>
            </a:lvl1pPr>
            <a:lvl2pPr>
              <a:defRPr sz="1200"/>
            </a:lvl2pPr>
            <a:lvl3pPr>
              <a:defRPr sz="1050"/>
            </a:lvl3pPr>
            <a:lvl4pPr>
              <a:defRPr sz="900"/>
            </a:lvl4pPr>
            <a:lvl5pPr>
              <a:defRPr sz="825"/>
            </a:lvl5pPr>
            <a:lvl6pPr>
              <a:defRPr sz="825"/>
            </a:lvl6pPr>
            <a:lvl7pPr>
              <a:defRPr sz="825"/>
            </a:lvl7pPr>
            <a:lvl8pPr>
              <a:defRPr sz="825"/>
            </a:lvl8pPr>
            <a:lvl9pPr>
              <a:defRPr sz="8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13761" y="4168704"/>
            <a:ext cx="2047142" cy="24384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984E9-8874-42A2-AFA8-54ED7A49F123}"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224225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3761" y="2531025"/>
            <a:ext cx="3317852" cy="1828800"/>
          </a:xfrm>
        </p:spPr>
        <p:txBody>
          <a:bodyPr anchor="b">
            <a:normAutofit/>
          </a:bodyPr>
          <a:lstStyle>
            <a:lvl1pPr algn="l">
              <a:defRPr sz="1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4136581" y="-24384"/>
            <a:ext cx="1875047" cy="920496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12989" y="4359825"/>
            <a:ext cx="3317852" cy="24384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392737" y="8241793"/>
            <a:ext cx="538877" cy="486833"/>
          </a:xfrm>
        </p:spPr>
        <p:txBody>
          <a:bodyPr/>
          <a:lstStyle/>
          <a:p>
            <a:fld id="{DF2984E9-8874-42A2-AFA8-54ED7A49F123}" type="datetimeFigureOut">
              <a:rPr lang="en-US" smtClean="0"/>
              <a:t>8/31/2015</a:t>
            </a:fld>
            <a:endParaRPr lang="en-US"/>
          </a:p>
        </p:txBody>
      </p:sp>
      <p:sp>
        <p:nvSpPr>
          <p:cNvPr id="6" name="Footer Placeholder 5"/>
          <p:cNvSpPr>
            <a:spLocks noGrp="1"/>
          </p:cNvSpPr>
          <p:nvPr>
            <p:ph type="ftr" sz="quarter" idx="11"/>
          </p:nvPr>
        </p:nvSpPr>
        <p:spPr>
          <a:xfrm>
            <a:off x="613761" y="8241793"/>
            <a:ext cx="2778975" cy="486833"/>
          </a:xfrm>
        </p:spPr>
        <p:txBody>
          <a:bodyPr/>
          <a:lstStyle/>
          <a:p>
            <a:endParaRPr lang="en-US"/>
          </a:p>
        </p:txBody>
      </p:sp>
      <p:sp>
        <p:nvSpPr>
          <p:cNvPr id="7" name="Slide Number Placeholder 6"/>
          <p:cNvSpPr>
            <a:spLocks noGrp="1"/>
          </p:cNvSpPr>
          <p:nvPr>
            <p:ph type="sldNum" sz="quarter" idx="12"/>
          </p:nvPr>
        </p:nvSpPr>
        <p:spPr>
          <a:xfrm>
            <a:off x="6018196" y="8241792"/>
            <a:ext cx="228890" cy="439000"/>
          </a:xfrm>
        </p:spPr>
        <p:txBody>
          <a:bodyPr/>
          <a:lstStyle/>
          <a:p>
            <a:fld id="{1608A326-CA22-47B8-9F4A-F7268358F1B6}" type="slidenum">
              <a:rPr lang="en-US" smtClean="0"/>
              <a:t>‹#›</a:t>
            </a:fld>
            <a:endParaRPr lang="en-US"/>
          </a:p>
        </p:txBody>
      </p:sp>
    </p:spTree>
    <p:extLst>
      <p:ext uri="{BB962C8B-B14F-4D97-AF65-F5344CB8AC3E}">
        <p14:creationId xmlns:p14="http://schemas.microsoft.com/office/powerpoint/2010/main" val="195775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3761" y="794691"/>
            <a:ext cx="5633605" cy="174997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13761" y="2747864"/>
            <a:ext cx="5633604" cy="5388216"/>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13781" y="8237681"/>
            <a:ext cx="965598" cy="486833"/>
          </a:xfrm>
          <a:prstGeom prst="rect">
            <a:avLst/>
          </a:prstGeom>
        </p:spPr>
        <p:txBody>
          <a:bodyPr vert="horz" lIns="91440" tIns="45720" rIns="91440" bIns="45720" rtlCol="0" anchor="ctr"/>
          <a:lstStyle>
            <a:lvl1pPr algn="r">
              <a:defRPr sz="600" b="1" i="0">
                <a:solidFill>
                  <a:schemeClr val="tx1">
                    <a:lumMod val="75000"/>
                  </a:schemeClr>
                </a:solidFill>
                <a:effectLst>
                  <a:outerShdw blurRad="50800" dist="38100" dir="2700000" algn="tl" rotWithShape="0">
                    <a:srgbClr val="000000">
                      <a:alpha val="43000"/>
                    </a:srgbClr>
                  </a:outerShdw>
                </a:effectLst>
                <a:latin typeface="+mn-lt"/>
              </a:defRPr>
            </a:lvl1pPr>
          </a:lstStyle>
          <a:p>
            <a:fld id="{DF2984E9-8874-42A2-AFA8-54ED7A49F123}" type="datetimeFigureOut">
              <a:rPr lang="en-US" smtClean="0"/>
              <a:t>8/31/2015</a:t>
            </a:fld>
            <a:endParaRPr lang="en-US"/>
          </a:p>
        </p:txBody>
      </p:sp>
      <p:sp>
        <p:nvSpPr>
          <p:cNvPr id="5" name="Footer Placeholder 4"/>
          <p:cNvSpPr>
            <a:spLocks noGrp="1"/>
          </p:cNvSpPr>
          <p:nvPr>
            <p:ph type="ftr" sz="quarter" idx="3"/>
          </p:nvPr>
        </p:nvSpPr>
        <p:spPr>
          <a:xfrm>
            <a:off x="613761" y="8237681"/>
            <a:ext cx="4218103" cy="486833"/>
          </a:xfrm>
          <a:prstGeom prst="rect">
            <a:avLst/>
          </a:prstGeom>
        </p:spPr>
        <p:txBody>
          <a:bodyPr vert="horz" lIns="91440" tIns="45720" rIns="91440" bIns="45720" rtlCol="0" anchor="ctr"/>
          <a:lstStyle>
            <a:lvl1pPr algn="l">
              <a:defRPr sz="6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5937902" y="8237681"/>
            <a:ext cx="310112" cy="486833"/>
          </a:xfrm>
          <a:prstGeom prst="rect">
            <a:avLst/>
          </a:prstGeom>
        </p:spPr>
        <p:txBody>
          <a:bodyPr vert="horz" lIns="91440" tIns="45720" rIns="91440" bIns="45720" rtlCol="0" anchor="ctr"/>
          <a:lstStyle>
            <a:lvl1pPr algn="r">
              <a:defRPr sz="600" b="1" i="0">
                <a:solidFill>
                  <a:schemeClr val="tx1">
                    <a:lumMod val="75000"/>
                  </a:schemeClr>
                </a:solidFill>
                <a:effectLst>
                  <a:outerShdw blurRad="50800" dist="38100" dir="2700000" algn="tl" rotWithShape="0">
                    <a:srgbClr val="000000">
                      <a:alpha val="43000"/>
                    </a:srgbClr>
                  </a:outerShdw>
                </a:effectLst>
                <a:latin typeface="+mn-lt"/>
              </a:defRPr>
            </a:lvl1pPr>
          </a:lstStyle>
          <a:p>
            <a:fld id="{1608A326-CA22-47B8-9F4A-F7268358F1B6}" type="slidenum">
              <a:rPr lang="en-US" smtClean="0"/>
              <a:t>‹#›</a:t>
            </a:fld>
            <a:endParaRPr lang="en-US"/>
          </a:p>
        </p:txBody>
      </p:sp>
    </p:spTree>
    <p:extLst>
      <p:ext uri="{BB962C8B-B14F-4D97-AF65-F5344CB8AC3E}">
        <p14:creationId xmlns:p14="http://schemas.microsoft.com/office/powerpoint/2010/main" val="1484144790"/>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xStyles>
    <p:titleStyle>
      <a:lvl1pPr algn="l" defTabSz="342900" rtl="0" eaLnBrk="1" latinLnBrk="0" hangingPunct="1">
        <a:spcBef>
          <a:spcPct val="0"/>
        </a:spcBef>
        <a:buNone/>
        <a:defRPr sz="21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30000"/>
        <a:buFont typeface="Arial"/>
        <a:buChar char="•"/>
        <a:defRPr sz="135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130000"/>
        <a:buFont typeface="Arial"/>
        <a:buChar char="•"/>
        <a:defRPr sz="105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130000"/>
        <a:buFont typeface="Arial"/>
        <a:buChar char="•"/>
        <a:defRPr sz="105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130000"/>
        <a:buFont typeface="Arial"/>
        <a:buChar char="•"/>
        <a:defRPr sz="9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30000"/>
        <a:buFont typeface="Arial"/>
        <a:buChar char="•"/>
        <a:defRPr sz="825"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30000"/>
        <a:buFont typeface="Arial"/>
        <a:buChar char="•"/>
        <a:defRPr sz="825"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30000"/>
        <a:buFont typeface="Arial"/>
        <a:buChar char="•"/>
        <a:defRPr sz="825"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825"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6DD1DB"/>
            </a:gs>
            <a:gs pos="100000">
              <a:schemeClr val="bg1">
                <a:shade val="35000"/>
                <a:satMod val="1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298"/>
            <a:ext cx="6705600" cy="1445720"/>
          </a:xfrm>
          <a:ln>
            <a:noFill/>
          </a:ln>
          <a:effectLst/>
        </p:spPr>
        <p:txBody>
          <a:bodyPr/>
          <a:lstStyle/>
          <a:p>
            <a:pPr algn="ctr"/>
            <a:r>
              <a:rPr lang="en-US" sz="3600" b="1" dirty="0" smtClean="0">
                <a:solidFill>
                  <a:schemeClr val="bg2"/>
                </a:solidFill>
                <a:effectLst>
                  <a:glow rad="38100">
                    <a:schemeClr val="bg1">
                      <a:lumMod val="65000"/>
                      <a:lumOff val="35000"/>
                      <a:alpha val="50000"/>
                    </a:schemeClr>
                  </a:glow>
                </a:effectLst>
              </a:rPr>
              <a:t>GILBERT STORK LECTURES IN ORGANIC CHEMISTRY</a:t>
            </a:r>
            <a:endParaRPr lang="en-US" sz="3600" b="1" dirty="0">
              <a:solidFill>
                <a:schemeClr val="bg2"/>
              </a:solidFill>
              <a:effectLst>
                <a:glow rad="38100">
                  <a:schemeClr val="bg1">
                    <a:lumMod val="65000"/>
                    <a:lumOff val="35000"/>
                    <a:alpha val="50000"/>
                  </a:schemeClr>
                </a:glow>
              </a:effectLst>
            </a:endParaRPr>
          </a:p>
        </p:txBody>
      </p:sp>
      <p:sp>
        <p:nvSpPr>
          <p:cNvPr id="3" name="Subtitle 2"/>
          <p:cNvSpPr>
            <a:spLocks noGrp="1"/>
          </p:cNvSpPr>
          <p:nvPr>
            <p:ph type="subTitle" idx="1"/>
          </p:nvPr>
        </p:nvSpPr>
        <p:spPr>
          <a:xfrm>
            <a:off x="2262316" y="2823521"/>
            <a:ext cx="4419600" cy="761999"/>
          </a:xfrm>
        </p:spPr>
        <p:txBody>
          <a:bodyPr>
            <a:noAutofit/>
          </a:bodyPr>
          <a:lstStyle/>
          <a:p>
            <a:pPr algn="ctr"/>
            <a:r>
              <a:rPr lang="en-US" sz="1800" b="1" cap="none" dirty="0" smtClean="0">
                <a:solidFill>
                  <a:schemeClr val="bg2"/>
                </a:solidFill>
                <a:effectLst>
                  <a:glow rad="38100">
                    <a:schemeClr val="bg1">
                      <a:lumMod val="50000"/>
                      <a:lumOff val="50000"/>
                      <a:alpha val="20000"/>
                    </a:schemeClr>
                  </a:glow>
                </a:effectLst>
              </a:rPr>
              <a:t>Function through Synthesis-informed Design – 1: Strategies for the Eradication of HIV/AIDS and for the Treatment of Alzheimer’s Disease</a:t>
            </a:r>
            <a:endParaRPr lang="en-US" sz="1800" b="1" cap="none" dirty="0">
              <a:solidFill>
                <a:schemeClr val="bg2"/>
              </a:solidFill>
              <a:effectLst>
                <a:glow rad="38100">
                  <a:schemeClr val="bg1">
                    <a:lumMod val="50000"/>
                    <a:lumOff val="50000"/>
                    <a:alpha val="20000"/>
                  </a:schemeClr>
                </a:glow>
              </a:effectLst>
            </a:endParaRPr>
          </a:p>
        </p:txBody>
      </p:sp>
      <p:sp>
        <p:nvSpPr>
          <p:cNvPr id="4" name="TextBox 3"/>
          <p:cNvSpPr txBox="1"/>
          <p:nvPr/>
        </p:nvSpPr>
        <p:spPr>
          <a:xfrm>
            <a:off x="1981200" y="1800319"/>
            <a:ext cx="4724400" cy="892552"/>
          </a:xfrm>
          <a:prstGeom prst="rect">
            <a:avLst/>
          </a:prstGeom>
          <a:noFill/>
        </p:spPr>
        <p:txBody>
          <a:bodyPr wrap="square" rtlCol="0">
            <a:spAutoFit/>
          </a:bodyPr>
          <a:lstStyle/>
          <a:p>
            <a:pPr algn="r"/>
            <a:r>
              <a:rPr lang="en-US" sz="2800" dirty="0" smtClean="0">
                <a:solidFill>
                  <a:schemeClr val="bg1"/>
                </a:solidFill>
              </a:rPr>
              <a:t>Professor Paul A. </a:t>
            </a:r>
            <a:r>
              <a:rPr lang="en-US" sz="2800" dirty="0" err="1" smtClean="0">
                <a:solidFill>
                  <a:schemeClr val="bg1"/>
                </a:solidFill>
              </a:rPr>
              <a:t>Wender</a:t>
            </a:r>
            <a:endParaRPr lang="en-US" sz="2800" dirty="0" smtClean="0">
              <a:solidFill>
                <a:schemeClr val="bg1"/>
              </a:solidFill>
            </a:endParaRPr>
          </a:p>
          <a:p>
            <a:pPr algn="r"/>
            <a:r>
              <a:rPr lang="en-US" sz="2400" i="1" dirty="0" smtClean="0">
                <a:solidFill>
                  <a:schemeClr val="bg1"/>
                </a:solidFill>
              </a:rPr>
              <a:t>Stanford University</a:t>
            </a:r>
            <a:endParaRPr lang="en-US" sz="2400" i="1" dirty="0">
              <a:solidFill>
                <a:schemeClr val="bg1"/>
              </a:solidFill>
            </a:endParaRPr>
          </a:p>
        </p:txBody>
      </p:sp>
      <p:sp>
        <p:nvSpPr>
          <p:cNvPr id="5" name="TextBox 4"/>
          <p:cNvSpPr txBox="1"/>
          <p:nvPr/>
        </p:nvSpPr>
        <p:spPr>
          <a:xfrm>
            <a:off x="2067697" y="4051201"/>
            <a:ext cx="4648200" cy="5601533"/>
          </a:xfrm>
          <a:prstGeom prst="rect">
            <a:avLst/>
          </a:prstGeom>
          <a:noFill/>
        </p:spPr>
        <p:txBody>
          <a:bodyPr wrap="square" rtlCol="0">
            <a:spAutoFit/>
          </a:bodyPr>
          <a:lstStyle/>
          <a:p>
            <a:pPr algn="just"/>
            <a:r>
              <a:rPr lang="en-US" sz="1150" dirty="0">
                <a:latin typeface="Arial Narrow" panose="020B0606020202030204" pitchFamily="34" charset="0"/>
              </a:rPr>
              <a:t>HIV/AIDS is a catastrophic pandemic. 25.3 million individuals have died of AIDS or AIDS related illnesses since 2000 and another 36.9 million individuals are livings with AIDS (UNAIDS 2014 statistics). While antiretroviral therapy (ART) stops or slows disease progression for many HIV infected individuals, ART is chronic, requires strict compliance, is costly, and is implicated in numerous health problems attributed to long term chemo-exposure. Eradication of the disease would address these problems. ART alone cannot achieve this end. While it reduces the active virus load to undetectable levels, reservoir cells incorporating </a:t>
            </a:r>
            <a:r>
              <a:rPr lang="en-US" sz="1150" dirty="0" err="1">
                <a:latin typeface="Arial Narrow" panose="020B0606020202030204" pitchFamily="34" charset="0"/>
              </a:rPr>
              <a:t>genomically</a:t>
            </a:r>
            <a:r>
              <a:rPr lang="en-US" sz="1150" dirty="0">
                <a:latin typeface="Arial Narrow" panose="020B0606020202030204" pitchFamily="34" charset="0"/>
              </a:rPr>
              <a:t> encoded, replication competent provirus persist in infected individuals and episodically resupply the active virus. Current efforts to eradicate the disease seek to eliminate these reservoir cells, the root cause of renewed infection. Elimination of the latent virus would involve a short term series of treatments that would activate and kill the reservoir cells, thus reducing and eventually eliminating the source of active virus. When conducted with ART co-treatment, this approach would reduce the disease burden if not eradicate the disease. </a:t>
            </a:r>
            <a:r>
              <a:rPr lang="en-US" sz="1150" dirty="0" err="1">
                <a:latin typeface="Arial Narrow" panose="020B0606020202030204" pitchFamily="34" charset="0"/>
              </a:rPr>
              <a:t>Prostratin</a:t>
            </a:r>
            <a:r>
              <a:rPr lang="en-US" sz="1150" dirty="0">
                <a:latin typeface="Arial Narrow" panose="020B0606020202030204" pitchFamily="34" charset="0"/>
              </a:rPr>
              <a:t> and </a:t>
            </a:r>
            <a:r>
              <a:rPr lang="en-US" sz="1150" dirty="0" err="1">
                <a:latin typeface="Arial Narrow" panose="020B0606020202030204" pitchFamily="34" charset="0"/>
              </a:rPr>
              <a:t>bryostatin</a:t>
            </a:r>
            <a:r>
              <a:rPr lang="en-US" sz="1150" dirty="0">
                <a:latin typeface="Arial Narrow" panose="020B0606020202030204" pitchFamily="34" charset="0"/>
              </a:rPr>
              <a:t> have emerged as the best preclinical candidates for the clearance of latent HIV reservoirs. They operate through a Protein Kinase C (PKC)-NF-kB signaling pathway and selectively induce transcriptional activation of reservoir cells. Through computer-assisted design, we have created and synthesized analogs of </a:t>
            </a:r>
            <a:r>
              <a:rPr lang="en-US" sz="1150" dirty="0" err="1">
                <a:latin typeface="Arial Narrow" panose="020B0606020202030204" pitchFamily="34" charset="0"/>
              </a:rPr>
              <a:t>prostratin</a:t>
            </a:r>
            <a:r>
              <a:rPr lang="en-US" sz="1150" dirty="0">
                <a:latin typeface="Arial Narrow" panose="020B0606020202030204" pitchFamily="34" charset="0"/>
              </a:rPr>
              <a:t> and </a:t>
            </a:r>
            <a:r>
              <a:rPr lang="en-US" sz="1150" dirty="0" err="1">
                <a:latin typeface="Arial Narrow" panose="020B0606020202030204" pitchFamily="34" charset="0"/>
              </a:rPr>
              <a:t>bryostatin</a:t>
            </a:r>
            <a:r>
              <a:rPr lang="en-US" sz="1150" dirty="0">
                <a:latin typeface="Arial Narrow" panose="020B0606020202030204" pitchFamily="34" charset="0"/>
              </a:rPr>
              <a:t> that are synthetically more accessible, more effective and better tolerated than the natural products in various cellular and animal assays and are found to exhibit potent induction activity in cells from Infected individuals on suppressive therapy. This lecture will provide an overview of efforts to address this global but as yet unsolved medical problem, computer based and REDOR solid state NMR studies on the structure of PKC and PKC modulatory ligands, the design and synthesis of new PKC modulators, their latency activating activities, and the connection of this research to a novel strategy to treat neurological disorders, with the lead candidate now in Phase II clinical trials for the treatment of Alzheimer’s disease</a:t>
            </a:r>
            <a:r>
              <a:rPr lang="en-US" sz="1150" dirty="0" smtClean="0">
                <a:latin typeface="Arial Narrow" panose="020B0606020202030204" pitchFamily="34" charset="0"/>
              </a:rPr>
              <a:t>.</a:t>
            </a:r>
            <a:endParaRPr lang="en-US" sz="1150" b="1" dirty="0" smtClean="0">
              <a:solidFill>
                <a:schemeClr val="bg1"/>
              </a:solidFill>
              <a:latin typeface="Arial Narrow" panose="020B0606020202030204" pitchFamily="34" charset="0"/>
            </a:endParaRPr>
          </a:p>
          <a:p>
            <a:r>
              <a:rPr lang="en-US" sz="1100" dirty="0" smtClean="0">
                <a:solidFill>
                  <a:schemeClr val="bg1"/>
                </a:solidFill>
                <a:latin typeface="Arial Narrow" panose="020B0606020202030204" pitchFamily="34" charset="0"/>
              </a:rPr>
              <a:t/>
            </a:r>
            <a:br>
              <a:rPr lang="en-US" sz="1100" dirty="0" smtClean="0">
                <a:solidFill>
                  <a:schemeClr val="bg1"/>
                </a:solidFill>
                <a:latin typeface="Arial Narrow" panose="020B0606020202030204" pitchFamily="34" charset="0"/>
              </a:rPr>
            </a:br>
            <a:endParaRPr lang="en-US" sz="1100" dirty="0" smtClean="0">
              <a:solidFill>
                <a:schemeClr val="bg1"/>
              </a:solidFill>
              <a:latin typeface="Arial Narrow" panose="020B0606020202030204" pitchFamily="34" charset="0"/>
            </a:endParaRPr>
          </a:p>
          <a:p>
            <a:endParaRPr lang="en-US" sz="1400" dirty="0">
              <a:solidFill>
                <a:schemeClr val="bg1"/>
              </a:solidFill>
            </a:endParaRPr>
          </a:p>
        </p:txBody>
      </p:sp>
      <p:sp>
        <p:nvSpPr>
          <p:cNvPr id="6" name="TextBox 5"/>
          <p:cNvSpPr txBox="1"/>
          <p:nvPr/>
        </p:nvSpPr>
        <p:spPr>
          <a:xfrm>
            <a:off x="10297" y="5262707"/>
            <a:ext cx="2057400" cy="2662267"/>
          </a:xfrm>
          <a:prstGeom prst="rect">
            <a:avLst/>
          </a:prstGeom>
          <a:noFill/>
        </p:spPr>
        <p:txBody>
          <a:bodyPr wrap="square" rtlCol="0">
            <a:spAutoFit/>
          </a:bodyPr>
          <a:lstStyle/>
          <a:p>
            <a:pPr algn="ctr"/>
            <a:r>
              <a:rPr lang="en-US" sz="2000" b="1" i="1" dirty="0" smtClean="0">
                <a:solidFill>
                  <a:schemeClr val="tx2">
                    <a:lumMod val="75000"/>
                  </a:schemeClr>
                </a:solidFill>
                <a:effectLst>
                  <a:outerShdw blurRad="38100" dist="38100" dir="2700000" algn="tl">
                    <a:srgbClr val="000000">
                      <a:alpha val="43137"/>
                    </a:srgbClr>
                  </a:outerShdw>
                </a:effectLst>
              </a:rPr>
              <a:t>Monday</a:t>
            </a:r>
            <a:r>
              <a:rPr lang="en-US" b="1" i="1" dirty="0" smtClean="0">
                <a:solidFill>
                  <a:schemeClr val="tx2">
                    <a:lumMod val="75000"/>
                  </a:schemeClr>
                </a:solidFill>
                <a:effectLst>
                  <a:outerShdw blurRad="38100" dist="38100" dir="2700000" algn="tl">
                    <a:srgbClr val="000000">
                      <a:alpha val="43137"/>
                    </a:srgbClr>
                  </a:outerShdw>
                </a:effectLst>
              </a:rPr>
              <a:t> </a:t>
            </a:r>
          </a:p>
          <a:p>
            <a:pPr algn="ctr"/>
            <a:endParaRPr lang="en-US" sz="1100" b="1" i="1" dirty="0" smtClean="0">
              <a:solidFill>
                <a:schemeClr val="tx2">
                  <a:lumMod val="75000"/>
                </a:schemeClr>
              </a:solidFill>
              <a:effectLst>
                <a:outerShdw blurRad="38100" dist="38100" dir="2700000" algn="tl">
                  <a:srgbClr val="000000">
                    <a:alpha val="43137"/>
                  </a:srgbClr>
                </a:outerShdw>
              </a:effectLst>
            </a:endParaRPr>
          </a:p>
          <a:p>
            <a:pPr algn="ctr"/>
            <a:r>
              <a:rPr lang="en-US" sz="2000" b="1" i="1" dirty="0" smtClean="0">
                <a:solidFill>
                  <a:schemeClr val="tx2">
                    <a:lumMod val="75000"/>
                  </a:schemeClr>
                </a:solidFill>
                <a:effectLst>
                  <a:outerShdw blurRad="38100" dist="38100" dir="2700000" algn="tl">
                    <a:srgbClr val="000000">
                      <a:alpha val="43137"/>
                    </a:srgbClr>
                  </a:outerShdw>
                </a:effectLst>
              </a:rPr>
              <a:t>September 28, 2015</a:t>
            </a:r>
          </a:p>
          <a:p>
            <a:endParaRPr lang="en-US" b="1" i="1" dirty="0">
              <a:solidFill>
                <a:schemeClr val="tx2">
                  <a:lumMod val="75000"/>
                </a:schemeClr>
              </a:solidFill>
              <a:effectLst>
                <a:outerShdw blurRad="38100" dist="38100" dir="2700000" algn="tl">
                  <a:srgbClr val="000000">
                    <a:alpha val="43137"/>
                  </a:srgbClr>
                </a:outerShdw>
              </a:effectLst>
            </a:endParaRPr>
          </a:p>
          <a:p>
            <a:pPr algn="ctr"/>
            <a:r>
              <a:rPr lang="en-US" sz="2000" b="1" i="1" dirty="0" smtClean="0">
                <a:solidFill>
                  <a:schemeClr val="tx2">
                    <a:lumMod val="75000"/>
                  </a:schemeClr>
                </a:solidFill>
                <a:effectLst>
                  <a:outerShdw blurRad="38100" dist="38100" dir="2700000" algn="tl">
                    <a:srgbClr val="000000">
                      <a:alpha val="43137"/>
                    </a:srgbClr>
                  </a:outerShdw>
                </a:effectLst>
              </a:rPr>
              <a:t>3:30 pm</a:t>
            </a:r>
          </a:p>
          <a:p>
            <a:pPr algn="ctr"/>
            <a:endParaRPr lang="en-US" b="1" i="1" dirty="0">
              <a:solidFill>
                <a:schemeClr val="tx2">
                  <a:lumMod val="75000"/>
                </a:schemeClr>
              </a:solidFill>
              <a:effectLst>
                <a:outerShdw blurRad="38100" dist="38100" dir="2700000" algn="tl">
                  <a:srgbClr val="000000">
                    <a:alpha val="43137"/>
                  </a:srgbClr>
                </a:outerShdw>
              </a:effectLst>
            </a:endParaRPr>
          </a:p>
          <a:p>
            <a:pPr algn="ctr"/>
            <a:r>
              <a:rPr lang="en-US" sz="2000" b="1" i="1" dirty="0" smtClean="0">
                <a:solidFill>
                  <a:schemeClr val="tx2">
                    <a:lumMod val="75000"/>
                  </a:schemeClr>
                </a:solidFill>
                <a:effectLst>
                  <a:outerShdw blurRad="38100" dist="38100" dir="2700000" algn="tl">
                    <a:srgbClr val="000000">
                      <a:alpha val="43137"/>
                    </a:srgbClr>
                  </a:outerShdw>
                </a:effectLst>
              </a:rPr>
              <a:t>Room 1315 Chemistry</a:t>
            </a:r>
            <a:endParaRPr lang="en-US" sz="2000" b="1" i="1" dirty="0">
              <a:solidFill>
                <a:schemeClr val="tx2">
                  <a:lumMod val="75000"/>
                </a:schemeClr>
              </a:solidFill>
              <a:effectLst>
                <a:outerShdw blurRad="38100" dist="38100" dir="2700000" algn="tl">
                  <a:srgbClr val="000000">
                    <a:alpha val="43137"/>
                  </a:srgbClr>
                </a:outerShdw>
              </a:effectLst>
            </a:endParaRPr>
          </a:p>
        </p:txBody>
      </p:sp>
      <p:pic>
        <p:nvPicPr>
          <p:cNvPr id="9" name="Picture 8" descr="paw.natl.gallery.DSC04215.JPG"/>
          <p:cNvPicPr>
            <a:picLocks noChangeAspect="1"/>
          </p:cNvPicPr>
          <p:nvPr/>
        </p:nvPicPr>
        <p:blipFill>
          <a:blip r:embed="rId2"/>
          <a:stretch>
            <a:fillRect/>
          </a:stretch>
        </p:blipFill>
        <p:spPr>
          <a:xfrm>
            <a:off x="10297" y="2012688"/>
            <a:ext cx="2047103" cy="1572832"/>
          </a:xfrm>
          <a:prstGeom prst="rect">
            <a:avLst/>
          </a:prstGeom>
        </p:spPr>
      </p:pic>
    </p:spTree>
    <p:extLst>
      <p:ext uri="{BB962C8B-B14F-4D97-AF65-F5344CB8AC3E}">
        <p14:creationId xmlns:p14="http://schemas.microsoft.com/office/powerpoint/2010/main" val="905900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138</TotalTime>
  <Words>411</Words>
  <Application>Microsoft Office PowerPoint</Application>
  <PresentationFormat>On-screen Show (4:3)</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Narrow</vt:lpstr>
      <vt:lpstr>Century Gothic</vt:lpstr>
      <vt:lpstr>Mesh</vt:lpstr>
      <vt:lpstr>GILBERT STORK LECTURES IN ORGANIC CHEMISTRY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myhre</dc:creator>
  <cp:lastModifiedBy>Karen Stephens</cp:lastModifiedBy>
  <cp:revision>21</cp:revision>
  <cp:lastPrinted>2015-08-31T18:02:06Z</cp:lastPrinted>
  <dcterms:created xsi:type="dcterms:W3CDTF">2014-03-28T16:12:57Z</dcterms:created>
  <dcterms:modified xsi:type="dcterms:W3CDTF">2015-08-31T18:06:07Z</dcterms:modified>
</cp:coreProperties>
</file>