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212EE20-1284-45AD-A14E-6D1E3D9F0998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2F4"/>
    <a:srgbClr val="E7E7FF"/>
    <a:srgbClr val="819FFF"/>
    <a:srgbClr val="3366FF"/>
    <a:srgbClr val="CCCCFF"/>
    <a:srgbClr val="FFFF99"/>
    <a:srgbClr val="847D28"/>
    <a:srgbClr val="007FFE"/>
    <a:srgbClr val="99CCFF"/>
    <a:srgbClr val="008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2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5C5FEA-EE29-45A5-95A4-96878A2B5EF5}" type="datetimeFigureOut">
              <a:rPr lang="en-US" smtClean="0"/>
              <a:t>3/6/2015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A424C65-FF3A-4A46-AB54-1CA5D712BEB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61425" y="152400"/>
            <a:ext cx="617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University of Wisconsin-Madison</a:t>
            </a:r>
            <a:r>
              <a:rPr lang="en-US" sz="4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 </a:t>
            </a:r>
          </a:p>
          <a:p>
            <a:pPr algn="ctr"/>
            <a:r>
              <a:rPr lang="en-US" sz="48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AbbVie</a:t>
            </a:r>
            <a:r>
              <a:rPr lang="en-US" sz="4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 Symposium</a:t>
            </a:r>
            <a:endParaRPr lang="en-US" sz="4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1200" y="1925360"/>
            <a:ext cx="5105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E7E7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Professor Matthew Gaunt</a:t>
            </a:r>
          </a:p>
          <a:p>
            <a:r>
              <a:rPr lang="en-US" sz="2000" i="1" dirty="0" smtClean="0">
                <a:solidFill>
                  <a:srgbClr val="E7E7FF"/>
                </a:solidFill>
                <a:latin typeface="Calibri Light" pitchFamily="34" charset="0"/>
              </a:rPr>
              <a:t>Department of Chemistry</a:t>
            </a:r>
          </a:p>
          <a:p>
            <a:r>
              <a:rPr lang="en-US" sz="2000" b="1" i="1" dirty="0" smtClean="0">
                <a:solidFill>
                  <a:srgbClr val="E7E7FF"/>
                </a:solidFill>
                <a:latin typeface="Calibri Light" pitchFamily="34" charset="0"/>
              </a:rPr>
              <a:t>University of Cambridge</a:t>
            </a:r>
            <a:endParaRPr lang="en-US" sz="2000" b="1" i="1" dirty="0">
              <a:solidFill>
                <a:srgbClr val="E7E7FF"/>
              </a:solidFill>
              <a:latin typeface="Calibri Light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5200" y="3099137"/>
            <a:ext cx="2819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819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Thursday, March 19, 2015</a:t>
            </a:r>
          </a:p>
          <a:p>
            <a:pPr algn="r"/>
            <a:r>
              <a:rPr lang="en-US" sz="2000" b="1" i="1" dirty="0" smtClean="0">
                <a:solidFill>
                  <a:srgbClr val="819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UW–Madison, Chemistry</a:t>
            </a:r>
            <a:r>
              <a:rPr lang="en-US" sz="2000" b="1" dirty="0" smtClean="0">
                <a:solidFill>
                  <a:srgbClr val="819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 </a:t>
            </a:r>
          </a:p>
          <a:p>
            <a:pPr algn="r"/>
            <a:r>
              <a:rPr lang="en-US" sz="2000" b="1" i="1" dirty="0" smtClean="0">
                <a:solidFill>
                  <a:srgbClr val="819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itchFamily="34" charset="0"/>
              </a:rPr>
              <a:t>Room 1315 </a:t>
            </a:r>
            <a:endParaRPr lang="en-US" sz="2000" b="1" i="1" dirty="0">
              <a:solidFill>
                <a:srgbClr val="819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7002" y="4343400"/>
            <a:ext cx="55301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0F2F4"/>
                </a:solidFill>
                <a:latin typeface="Calibri Light" pitchFamily="34" charset="0"/>
              </a:rPr>
              <a:t>AbbVie</a:t>
            </a:r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 Organic Synthesis Student Award Lecture</a:t>
            </a:r>
          </a:p>
          <a:p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 James </a:t>
            </a:r>
            <a:r>
              <a:rPr lang="en-US" dirty="0" err="1" smtClean="0">
                <a:solidFill>
                  <a:srgbClr val="F0F2F4"/>
                </a:solidFill>
                <a:latin typeface="Calibri Light" pitchFamily="34" charset="0"/>
              </a:rPr>
              <a:t>Checco</a:t>
            </a:r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, Gellman Group</a:t>
            </a:r>
          </a:p>
          <a:p>
            <a:r>
              <a:rPr lang="en-US" i="1" dirty="0" smtClean="0">
                <a:solidFill>
                  <a:srgbClr val="F0F2F4"/>
                </a:solidFill>
                <a:latin typeface="Calibri Light" pitchFamily="34" charset="0"/>
              </a:rPr>
              <a:t>“</a:t>
            </a:r>
            <a:r>
              <a:rPr lang="en-US" i="1" dirty="0" smtClean="0">
                <a:latin typeface="Calibri Light" pitchFamily="34" charset="0"/>
              </a:rPr>
              <a:t>Targeting Diverse Protein-Protein Interaction Interfaces with </a:t>
            </a:r>
            <a:r>
              <a:rPr lang="el-GR" i="1" dirty="0" smtClean="0">
                <a:latin typeface="Calibri Light" pitchFamily="34" charset="0"/>
              </a:rPr>
              <a:t>α</a:t>
            </a:r>
            <a:r>
              <a:rPr lang="en-US" i="1" dirty="0" smtClean="0">
                <a:latin typeface="Calibri Light" pitchFamily="34" charset="0"/>
              </a:rPr>
              <a:t>/</a:t>
            </a:r>
            <a:r>
              <a:rPr lang="el-GR" i="1" dirty="0" smtClean="0">
                <a:latin typeface="Calibri Light" pitchFamily="34" charset="0"/>
              </a:rPr>
              <a:t>β</a:t>
            </a:r>
            <a:r>
              <a:rPr lang="en-US" i="1" dirty="0" smtClean="0">
                <a:latin typeface="Calibri Light" pitchFamily="34" charset="0"/>
              </a:rPr>
              <a:t>-peptide </a:t>
            </a:r>
            <a:r>
              <a:rPr lang="en-US" i="1" dirty="0" err="1" smtClean="0">
                <a:latin typeface="Calibri Light" pitchFamily="34" charset="0"/>
              </a:rPr>
              <a:t>Foldamers</a:t>
            </a:r>
            <a:r>
              <a:rPr lang="en-US" dirty="0" smtClean="0">
                <a:latin typeface="Calibri Light" pitchFamily="34" charset="0"/>
              </a:rPr>
              <a:t>”</a:t>
            </a:r>
            <a:r>
              <a:rPr lang="en-US" dirty="0" smtClean="0"/>
              <a:t> </a:t>
            </a:r>
          </a:p>
          <a:p>
            <a:endParaRPr lang="en-US" sz="1400" dirty="0" smtClean="0">
              <a:solidFill>
                <a:srgbClr val="F0F2F4"/>
              </a:solidFill>
              <a:latin typeface="Calibri Light" pitchFamily="34" charset="0"/>
            </a:endParaRPr>
          </a:p>
          <a:p>
            <a:r>
              <a:rPr lang="en-US" dirty="0" err="1" smtClean="0">
                <a:solidFill>
                  <a:srgbClr val="F0F2F4"/>
                </a:solidFill>
                <a:latin typeface="Calibri Light" pitchFamily="34" charset="0"/>
              </a:rPr>
              <a:t>AbbVie</a:t>
            </a:r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 Scientific Lecture</a:t>
            </a:r>
          </a:p>
          <a:p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Dr. Eric </a:t>
            </a:r>
            <a:r>
              <a:rPr lang="en-US" dirty="0" err="1" smtClean="0">
                <a:solidFill>
                  <a:srgbClr val="F0F2F4"/>
                </a:solidFill>
                <a:latin typeface="Calibri Light" pitchFamily="34" charset="0"/>
              </a:rPr>
              <a:t>Voight</a:t>
            </a:r>
            <a:endParaRPr lang="en-US" dirty="0" smtClean="0">
              <a:solidFill>
                <a:srgbClr val="F0F2F4"/>
              </a:solidFill>
              <a:latin typeface="Calibri Light" pitchFamily="34" charset="0"/>
            </a:endParaRPr>
          </a:p>
          <a:p>
            <a:r>
              <a:rPr lang="en-US" i="1" dirty="0" smtClean="0">
                <a:solidFill>
                  <a:srgbClr val="F0F2F4"/>
                </a:solidFill>
                <a:latin typeface="Calibri Light" pitchFamily="34" charset="0"/>
              </a:rPr>
              <a:t>“Organic Synthesis at the Interface Between Process and Medicinal Chemistry”</a:t>
            </a:r>
          </a:p>
          <a:p>
            <a:endParaRPr lang="en-US" sz="1200" dirty="0">
              <a:solidFill>
                <a:srgbClr val="F0F2F4"/>
              </a:solidFill>
              <a:latin typeface="Calibri Light" pitchFamily="34" charset="0"/>
            </a:endParaRPr>
          </a:p>
          <a:p>
            <a:r>
              <a:rPr lang="en-US" sz="1600" dirty="0" smtClean="0">
                <a:solidFill>
                  <a:srgbClr val="F0F2F4"/>
                </a:solidFill>
                <a:latin typeface="Calibri Light" pitchFamily="34" charset="0"/>
              </a:rPr>
              <a:t>Break – refreshments served</a:t>
            </a:r>
          </a:p>
          <a:p>
            <a:endParaRPr lang="en-US" sz="1200" dirty="0">
              <a:solidFill>
                <a:srgbClr val="F0F2F4"/>
              </a:solidFill>
              <a:latin typeface="Calibri Light" pitchFamily="34" charset="0"/>
            </a:endParaRPr>
          </a:p>
          <a:p>
            <a:r>
              <a:rPr lang="en-US" dirty="0" err="1" smtClean="0">
                <a:solidFill>
                  <a:srgbClr val="F0F2F4"/>
                </a:solidFill>
                <a:latin typeface="Calibri Light" pitchFamily="34" charset="0"/>
              </a:rPr>
              <a:t>AbbVie</a:t>
            </a:r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 Organic Chemistry Lecture</a:t>
            </a:r>
          </a:p>
          <a:p>
            <a:r>
              <a:rPr lang="en-US" dirty="0" smtClean="0">
                <a:solidFill>
                  <a:srgbClr val="F0F2F4"/>
                </a:solidFill>
                <a:latin typeface="Calibri Light" pitchFamily="34" charset="0"/>
              </a:rPr>
              <a:t> Professor Matthew Gaunt</a:t>
            </a:r>
          </a:p>
          <a:p>
            <a:r>
              <a:rPr lang="en-US" i="1" dirty="0" smtClean="0">
                <a:solidFill>
                  <a:srgbClr val="F0F2F4"/>
                </a:solidFill>
                <a:latin typeface="Calibri Light" pitchFamily="34" charset="0"/>
              </a:rPr>
              <a:t>“Palladium Catalyzed C-H Activation of Aliphatic Amines</a:t>
            </a:r>
            <a:r>
              <a:rPr lang="en-GB" dirty="0" smtClean="0">
                <a:solidFill>
                  <a:srgbClr val="CCCCFF"/>
                </a:solidFill>
              </a:rPr>
              <a:t>”</a:t>
            </a:r>
            <a:endParaRPr lang="en-US" dirty="0">
              <a:solidFill>
                <a:srgbClr val="CCCCFF"/>
              </a:solidFill>
            </a:endParaRP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4343400"/>
            <a:ext cx="11445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0F2F4"/>
                </a:solidFill>
                <a:latin typeface="Calibri Light" pitchFamily="34" charset="0"/>
              </a:rPr>
              <a:t>3:00 </a:t>
            </a:r>
            <a:r>
              <a:rPr lang="en-US" sz="1600" dirty="0">
                <a:solidFill>
                  <a:srgbClr val="F0F2F4"/>
                </a:solidFill>
                <a:latin typeface="Calibri Light" pitchFamily="34" charset="0"/>
              </a:rPr>
              <a:t>p.m.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68398" y="5562600"/>
            <a:ext cx="1127002" cy="421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F0F2F4"/>
                </a:solidFill>
                <a:latin typeface="Calibri Light" pitchFamily="34" charset="0"/>
              </a:rPr>
              <a:t>3:30 </a:t>
            </a:r>
            <a:r>
              <a:rPr lang="en-US" sz="1600" dirty="0" err="1" smtClean="0">
                <a:solidFill>
                  <a:srgbClr val="F0F2F4"/>
                </a:solidFill>
                <a:latin typeface="Calibri Light" pitchFamily="34" charset="0"/>
              </a:rPr>
              <a:t>p.m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811" y="6815551"/>
            <a:ext cx="1052389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latin typeface="Calibri Light" pitchFamily="34" charset="0"/>
              </a:rPr>
              <a:t>4:00 p.m.</a:t>
            </a:r>
            <a:endParaRPr lang="en-US" sz="1600" dirty="0">
              <a:latin typeface="Calibri Ligh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4396" y="7310735"/>
            <a:ext cx="1187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rgbClr val="F0F2F4"/>
                </a:solidFill>
                <a:latin typeface="Calibri Light" pitchFamily="34" charset="0"/>
              </a:rPr>
              <a:t>4:15 </a:t>
            </a:r>
            <a:r>
              <a:rPr lang="en-US" sz="1600" dirty="0">
                <a:solidFill>
                  <a:srgbClr val="F0F2F4"/>
                </a:solidFill>
                <a:latin typeface="Calibri Light" pitchFamily="34" charset="0"/>
              </a:rPr>
              <a:t>p.m.</a:t>
            </a:r>
            <a:endParaRPr lang="en-US" sz="1600" dirty="0"/>
          </a:p>
        </p:txBody>
      </p:sp>
      <p:pic>
        <p:nvPicPr>
          <p:cNvPr id="15" name="Picture 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390" y="8686800"/>
            <a:ext cx="1502410" cy="25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Portrait of mjg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64" y="2007414"/>
            <a:ext cx="1362075" cy="1828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24" y="2007414"/>
            <a:ext cx="1546615" cy="210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95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380</TotalTime>
  <Words>61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Franklin Gothic Book</vt:lpstr>
      <vt:lpstr>Wingdings 2</vt:lpstr>
      <vt:lpstr>Technic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Science/Government Interface:  A perspective from the  National Academy of Sciences</dc:title>
  <dc:creator>myhre</dc:creator>
  <cp:lastModifiedBy>Karen Stephens</cp:lastModifiedBy>
  <cp:revision>44</cp:revision>
  <cp:lastPrinted>2015-03-04T17:33:03Z</cp:lastPrinted>
  <dcterms:created xsi:type="dcterms:W3CDTF">2013-02-11T15:08:12Z</dcterms:created>
  <dcterms:modified xsi:type="dcterms:W3CDTF">2015-03-06T20:21:53Z</dcterms:modified>
</cp:coreProperties>
</file>