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78" y="2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737280"/>
            <a:ext cx="1485900" cy="2438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42900" y="2737280"/>
            <a:ext cx="4743450" cy="24384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" y="196425"/>
            <a:ext cx="5029200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196425"/>
            <a:ext cx="1467035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72100" y="366185"/>
            <a:ext cx="12573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2100" y="3856369"/>
            <a:ext cx="1200151" cy="219456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85750" y="3856369"/>
            <a:ext cx="4743450" cy="219456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96584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303014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96584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51200"/>
            <a:ext cx="303133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" y="201225"/>
            <a:ext cx="6623852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14300" y="203200"/>
            <a:ext cx="5029200" cy="873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1"/>
            <a:ext cx="44005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9814" y="2840736"/>
            <a:ext cx="1255014" cy="3755136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69814" y="609600"/>
            <a:ext cx="1256745" cy="2231136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" y="203200"/>
            <a:ext cx="5029200" cy="87376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2100" y="2844800"/>
            <a:ext cx="1257300" cy="39624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72100" y="613664"/>
            <a:ext cx="1257300" cy="2231136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" y="2179962"/>
            <a:ext cx="6623852" cy="67273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3201"/>
            <a:ext cx="6610535" cy="1795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474463"/>
            <a:ext cx="6285945" cy="1405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292095"/>
            <a:ext cx="6305920" cy="587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66" y="8475133"/>
            <a:ext cx="1600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4E7ADBC-F432-43B4-9236-4E0991D63CCB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8475133"/>
            <a:ext cx="2514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6010" y="8473440"/>
            <a:ext cx="437225" cy="36576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CA7AA10-AF05-4E82-A3E6-3FAE94FFC1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40386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Professor Ratmir Derda</a:t>
            </a:r>
            <a:endParaRPr lang="en-US" sz="2400" dirty="0" smtClean="0"/>
          </a:p>
          <a:p>
            <a:r>
              <a:rPr lang="en-US" dirty="0" smtClean="0"/>
              <a:t>Department of Chemistry &amp;</a:t>
            </a:r>
            <a:endParaRPr lang="en-US" dirty="0" smtClean="0"/>
          </a:p>
          <a:p>
            <a:r>
              <a:rPr lang="en-US" dirty="0" smtClean="0"/>
              <a:t>Alberta </a:t>
            </a:r>
            <a:r>
              <a:rPr lang="en-US" dirty="0" err="1" smtClean="0"/>
              <a:t>Glycomics</a:t>
            </a:r>
            <a:r>
              <a:rPr lang="en-US" dirty="0" smtClean="0"/>
              <a:t> Centre</a:t>
            </a:r>
            <a:endParaRPr lang="en-US" dirty="0" smtClean="0"/>
          </a:p>
          <a:p>
            <a:r>
              <a:rPr lang="en-US" dirty="0" smtClean="0"/>
              <a:t>University of Alberta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304800"/>
            <a:ext cx="5791200" cy="1066800"/>
          </a:xfrm>
        </p:spPr>
        <p:txBody>
          <a:bodyPr/>
          <a:lstStyle/>
          <a:p>
            <a:pPr algn="ctr"/>
            <a:r>
              <a:rPr lang="en-US" sz="3400" dirty="0" smtClean="0"/>
              <a:t>Organic </a:t>
            </a:r>
            <a:r>
              <a:rPr lang="en-US" sz="3400" dirty="0" smtClean="0"/>
              <a:t>chemistry </a:t>
            </a:r>
            <a:r>
              <a:rPr lang="en-US" sz="3400" dirty="0" smtClean="0"/>
              <a:t>seminar</a:t>
            </a:r>
            <a:endParaRPr lang="en-US" sz="3400" dirty="0"/>
          </a:p>
        </p:txBody>
      </p:sp>
      <p:sp>
        <p:nvSpPr>
          <p:cNvPr id="4" name="AutoShape 2" descr="imap://myhre@mail.chem.wisc.edu:993/fetch%3EUID%3E.INBOX%3E32420?part=1.2.2&amp;filename=AppellaD_01.jpg"/>
          <p:cNvSpPr>
            <a:spLocks noChangeAspect="1" noChangeArrowheads="1"/>
          </p:cNvSpPr>
          <p:nvPr/>
        </p:nvSpPr>
        <p:spPr bwMode="auto">
          <a:xfrm>
            <a:off x="155575" y="-6338888"/>
            <a:ext cx="9915525" cy="1322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p://myhre@mail.chem.wisc.edu:993/fetch%3EUID%3E.INBOX%3E32420?part=1.2.2&amp;filename=AppellaD_01.jpg"/>
          <p:cNvSpPr>
            <a:spLocks noChangeAspect="1" noChangeArrowheads="1"/>
          </p:cNvSpPr>
          <p:nvPr/>
        </p:nvSpPr>
        <p:spPr bwMode="auto">
          <a:xfrm>
            <a:off x="307975" y="-6186488"/>
            <a:ext cx="9915525" cy="1322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p://myhre@mail.chem.wisc.edu:993/fetch%3EUID%3E.INBOX%3E32420?part=1.2.2&amp;filename=AppellaD_01.jpg"/>
          <p:cNvSpPr>
            <a:spLocks noChangeAspect="1" noChangeArrowheads="1"/>
          </p:cNvSpPr>
          <p:nvPr/>
        </p:nvSpPr>
        <p:spPr bwMode="auto">
          <a:xfrm>
            <a:off x="460375" y="-6034088"/>
            <a:ext cx="9915525" cy="1322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5576" y="4069407"/>
            <a:ext cx="495776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Phage display has unlocked the potential of peptide-based therapeutics and diagnostics. It accelerates the discovery of peptide-derived drugs, some of which have been FDA-approved, and many are progressing through the clinical pipeline. However, the building blocks and diversity of phage libraries is limited to amino acids. Our group uses phage display as a foundation for multi-step organic synthesis to produce libraries of peptide derivatives displayed on phage. We developed the methodology for quantification of yield and purity of reactions on phage-displayed peptide libraries; examples are N-terminal 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conjugation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and cyclization of linear peptides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Chemical modification of libraries allowed us to develop Genetically-Encoded Fragment-Based Discovery (GE-FBD) platform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which combines non-peptide ligands with &gt;10</a:t>
            </a:r>
            <a:r>
              <a:rPr lang="en-US" sz="1400" baseline="30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variable peptide fragments.</a:t>
            </a:r>
            <a:r>
              <a:rPr lang="en-CA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For example,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GE-FBD can be used to select phage-displayed </a:t>
            </a:r>
            <a:r>
              <a:rPr lang="en-US" sz="1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glycopeptides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to dock a glycan fragment at the carbohydrate-binding site and guide selection of synergistic peptide motifs adjacent to the pocket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We believe that display of peptide derivatives on phage can be developed into an efficient platform for discovery of biological probes and drug leads that combine advantages of small-molecule and “biological” classes of drugs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13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159" y="3044347"/>
            <a:ext cx="4416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Discovery of Functional Ligands from Genetically-Encoded Libraries of Peptide Derivatives</a:t>
            </a:r>
          </a:p>
          <a:p>
            <a:pPr algn="ctr"/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5045" y="4894421"/>
            <a:ext cx="1439863" cy="203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i="1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Wednesday</a:t>
            </a:r>
          </a:p>
          <a:p>
            <a:pPr algn="ctr"/>
            <a:endParaRPr lang="en-US" b="1" i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76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September 2</a:t>
            </a:r>
            <a:endParaRPr lang="en-US" sz="176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76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3:30 PM</a:t>
            </a:r>
          </a:p>
          <a:p>
            <a:pPr algn="ctr"/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Room 1315 Chemistry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Picture 12" descr="Derda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109355"/>
            <a:ext cx="1572895" cy="2157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2839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</TotalTime>
  <Words>231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Franklin Gothic Medium</vt:lpstr>
      <vt:lpstr>Times New Roman</vt:lpstr>
      <vt:lpstr>Wingdings</vt:lpstr>
      <vt:lpstr>Wingdings 2</vt:lpstr>
      <vt:lpstr>Grid</vt:lpstr>
      <vt:lpstr>Organic chemistry seminar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myhre</dc:creator>
  <cp:lastModifiedBy>Karen Stephens</cp:lastModifiedBy>
  <cp:revision>9</cp:revision>
  <cp:lastPrinted>2015-08-06T19:22:21Z</cp:lastPrinted>
  <dcterms:created xsi:type="dcterms:W3CDTF">2014-04-25T14:08:34Z</dcterms:created>
  <dcterms:modified xsi:type="dcterms:W3CDTF">2015-08-06T19:23:24Z</dcterms:modified>
</cp:coreProperties>
</file>