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978" y="24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57800" y="2737280"/>
            <a:ext cx="1485900" cy="24384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42900" y="2737280"/>
            <a:ext cx="4743450" cy="24384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4300" y="196425"/>
            <a:ext cx="5029200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196425"/>
            <a:ext cx="1467035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72100" y="366185"/>
            <a:ext cx="125730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257800" y="203199"/>
            <a:ext cx="1485900" cy="8741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5231"/>
            <a:ext cx="5029200" cy="87376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2100" y="3856369"/>
            <a:ext cx="1200151" cy="219456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285750" y="3856369"/>
            <a:ext cx="4743450" cy="219456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292096"/>
            <a:ext cx="3028950" cy="5876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96584"/>
            <a:ext cx="303014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251200"/>
            <a:ext cx="303014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96584"/>
            <a:ext cx="3031331" cy="853016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251200"/>
            <a:ext cx="3031331" cy="49170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4300" y="201225"/>
            <a:ext cx="6623852" cy="8741664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14300" y="203200"/>
            <a:ext cx="5029200" cy="8737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6401"/>
            <a:ext cx="4400550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69814" y="2840736"/>
            <a:ext cx="1255014" cy="3755136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5369814" y="609600"/>
            <a:ext cx="1256745" cy="2231136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5257800" y="201168"/>
            <a:ext cx="1485900" cy="874166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4300" y="203200"/>
            <a:ext cx="5029200" cy="87376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2100" y="2844800"/>
            <a:ext cx="1257300" cy="39624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5372100" y="613664"/>
            <a:ext cx="1257300" cy="2231136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14300" y="2179962"/>
            <a:ext cx="6623852" cy="67273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14300" y="203201"/>
            <a:ext cx="6610535" cy="179526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5750" y="474463"/>
            <a:ext cx="6285945" cy="14058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5750" y="2292095"/>
            <a:ext cx="6305920" cy="587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8166" y="8475133"/>
            <a:ext cx="16002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C4E7ADBC-F432-43B4-9236-4E0991D63CCB}" type="datetimeFigureOut">
              <a:rPr lang="en-US" smtClean="0"/>
              <a:t>8/6/2015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0" y="8475133"/>
            <a:ext cx="2514600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76010" y="8473440"/>
            <a:ext cx="437225" cy="36576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6CA7AA10-AF05-4E82-A3E6-3FAE94FFC1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76400"/>
            <a:ext cx="4038600" cy="12192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Professor Ratmir Derda</a:t>
            </a:r>
            <a:endParaRPr lang="en-US" sz="2400" dirty="0" smtClean="0"/>
          </a:p>
          <a:p>
            <a:r>
              <a:rPr lang="en-US" dirty="0" smtClean="0"/>
              <a:t>Department of Chemistry &amp;</a:t>
            </a:r>
            <a:endParaRPr lang="en-US" dirty="0" smtClean="0"/>
          </a:p>
          <a:p>
            <a:r>
              <a:rPr lang="en-US" dirty="0" smtClean="0"/>
              <a:t>Alberta </a:t>
            </a:r>
            <a:r>
              <a:rPr lang="en-US" dirty="0" err="1" smtClean="0"/>
              <a:t>Glycomics</a:t>
            </a:r>
            <a:r>
              <a:rPr lang="en-US" dirty="0" smtClean="0"/>
              <a:t> Centre</a:t>
            </a:r>
            <a:endParaRPr lang="en-US" dirty="0" smtClean="0"/>
          </a:p>
          <a:p>
            <a:r>
              <a:rPr lang="en-US" dirty="0" smtClean="0"/>
              <a:t>University of Alberta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8600" y="304800"/>
            <a:ext cx="5791200" cy="1066800"/>
          </a:xfrm>
        </p:spPr>
        <p:txBody>
          <a:bodyPr/>
          <a:lstStyle/>
          <a:p>
            <a:pPr algn="ctr"/>
            <a:r>
              <a:rPr lang="en-US" sz="3400" dirty="0" smtClean="0"/>
              <a:t>Organic </a:t>
            </a:r>
            <a:r>
              <a:rPr lang="en-US" sz="3400" dirty="0" smtClean="0"/>
              <a:t>chemistry </a:t>
            </a:r>
            <a:r>
              <a:rPr lang="en-US" sz="3400" dirty="0" smtClean="0"/>
              <a:t>seminar</a:t>
            </a:r>
            <a:endParaRPr lang="en-US" sz="3400" dirty="0"/>
          </a:p>
        </p:txBody>
      </p:sp>
      <p:sp>
        <p:nvSpPr>
          <p:cNvPr id="4" name="AutoShape 2" descr="imap://myhre@mail.chem.wisc.edu:993/fetch%3EUID%3E.INBOX%3E32420?part=1.2.2&amp;filename=AppellaD_01.jpg"/>
          <p:cNvSpPr>
            <a:spLocks noChangeAspect="1" noChangeArrowheads="1"/>
          </p:cNvSpPr>
          <p:nvPr/>
        </p:nvSpPr>
        <p:spPr bwMode="auto">
          <a:xfrm>
            <a:off x="155575" y="-6338888"/>
            <a:ext cx="9915525" cy="1322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p://myhre@mail.chem.wisc.edu:993/fetch%3EUID%3E.INBOX%3E32420?part=1.2.2&amp;filename=AppellaD_01.jpg"/>
          <p:cNvSpPr>
            <a:spLocks noChangeAspect="1" noChangeArrowheads="1"/>
          </p:cNvSpPr>
          <p:nvPr/>
        </p:nvSpPr>
        <p:spPr bwMode="auto">
          <a:xfrm>
            <a:off x="307975" y="-6186488"/>
            <a:ext cx="9915525" cy="1322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6" descr="imap://myhre@mail.chem.wisc.edu:993/fetch%3EUID%3E.INBOX%3E32420?part=1.2.2&amp;filename=AppellaD_01.jpg"/>
          <p:cNvSpPr>
            <a:spLocks noChangeAspect="1" noChangeArrowheads="1"/>
          </p:cNvSpPr>
          <p:nvPr/>
        </p:nvSpPr>
        <p:spPr bwMode="auto">
          <a:xfrm>
            <a:off x="460375" y="-6034088"/>
            <a:ext cx="9915525" cy="1322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5576" y="4069407"/>
            <a:ext cx="495776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Phage display has unlocked the potential of peptide-based therapeutics and diagnostics. It accelerates the discovery of peptide-derived drugs, some of which have been FDA-approved, and many are progressing through the clinical pipeline. However, the building blocks and diversity of phage libraries is limited to amino acids. Our group uses phage display as a foundation for multi-step organic synthesis to produce libraries of peptide derivatives displayed on phage. We developed the methodology for quantification of yield and purity of reactions on phage-displayed peptide libraries; examples are N-terminal </a:t>
            </a:r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conjugation </a:t>
            </a:r>
            <a:r>
              <a: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and cyclization of linear peptides</a:t>
            </a:r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Chemical modification of libraries allowed us to develop Genetically-Encoded Fragment-Based Discovery (GE-FBD) platform</a:t>
            </a:r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, </a:t>
            </a:r>
            <a:r>
              <a: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which combines non-peptide ligands with &gt;10</a:t>
            </a:r>
            <a:r>
              <a:rPr lang="en-US" sz="1400" baseline="300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8</a:t>
            </a:r>
            <a:r>
              <a: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variable peptide fragments.</a:t>
            </a:r>
            <a:r>
              <a:rPr lang="en-CA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For example, </a:t>
            </a:r>
            <a:r>
              <a: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GE-FBD can be used to select phage-displayed </a:t>
            </a:r>
            <a:r>
              <a:rPr lang="en-US" sz="1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glycopeptides</a:t>
            </a:r>
            <a:r>
              <a: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 to dock a glycan fragment at the carbohydrate-binding site and guide selection of synergistic peptide motifs adjacent to the pocket</a:t>
            </a:r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 </a:t>
            </a:r>
            <a:r>
              <a:rPr lang="en-US" sz="1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We believe that display of peptide derivatives on phage can be developed into an efficient platform for discovery of biological probes and drug leads that combine advantages of small-molecule and “biological” classes of drugs</a:t>
            </a:r>
            <a:r>
              <a:rPr lang="en-US" sz="1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sz="13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3159" y="3044347"/>
            <a:ext cx="441642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Discovery of Functional Ligands from Genetically-Encoded Libraries of Peptide Derivatives</a:t>
            </a:r>
          </a:p>
          <a:p>
            <a:pPr algn="ctr"/>
            <a:endParaRPr lang="en-US" sz="2000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5045" y="4894421"/>
            <a:ext cx="1439863" cy="2034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900" b="1" i="1" u="sng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Wednesday</a:t>
            </a:r>
          </a:p>
          <a:p>
            <a:pPr algn="ctr"/>
            <a:endParaRPr lang="en-US" b="1" i="1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76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September 2</a:t>
            </a:r>
            <a:endParaRPr lang="en-US" sz="1760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sz="1760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3:30 PM</a:t>
            </a:r>
          </a:p>
          <a:p>
            <a:pPr algn="ctr"/>
            <a:endParaRPr lang="en-US" dirty="0" smtClean="0">
              <a:solidFill>
                <a:schemeClr val="bg2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chemeClr val="bg2">
                    <a:lumMod val="20000"/>
                    <a:lumOff val="80000"/>
                  </a:schemeClr>
                </a:solidFill>
              </a:rPr>
              <a:t>Room 1315 Chemistry</a:t>
            </a:r>
            <a:endParaRPr lang="en-US" dirty="0">
              <a:solidFill>
                <a:schemeClr val="bg2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Picture 12" descr="Derda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9" y="1109355"/>
            <a:ext cx="1572895" cy="21577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28394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54</TotalTime>
  <Words>231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SimSun</vt:lpstr>
      <vt:lpstr>Franklin Gothic Medium</vt:lpstr>
      <vt:lpstr>Times New Roman</vt:lpstr>
      <vt:lpstr>Wingdings</vt:lpstr>
      <vt:lpstr>Wingdings 2</vt:lpstr>
      <vt:lpstr>Grid</vt:lpstr>
      <vt:lpstr>Organic chemistry seminar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myhre</dc:creator>
  <cp:lastModifiedBy>Karen Stephens</cp:lastModifiedBy>
  <cp:revision>9</cp:revision>
  <cp:lastPrinted>2015-08-06T19:22:21Z</cp:lastPrinted>
  <dcterms:created xsi:type="dcterms:W3CDTF">2014-04-25T14:08:34Z</dcterms:created>
  <dcterms:modified xsi:type="dcterms:W3CDTF">2015-08-06T19:23:24Z</dcterms:modified>
</cp:coreProperties>
</file>