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</p:sldIdLst>
  <p:sldSz cx="7772400" cy="100584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" y="0"/>
            <a:ext cx="7772975" cy="100584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3644" y="2657400"/>
            <a:ext cx="4512536" cy="2222782"/>
          </a:xfrm>
        </p:spPr>
        <p:txBody>
          <a:bodyPr anchor="b">
            <a:noAutofit/>
          </a:bodyPr>
          <a:lstStyle>
            <a:lvl1pPr algn="ctr">
              <a:defRPr sz="408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3644" y="5277547"/>
            <a:ext cx="4512536" cy="2020555"/>
          </a:xfrm>
        </p:spPr>
        <p:txBody>
          <a:bodyPr anchor="t">
            <a:normAutofit/>
          </a:bodyPr>
          <a:lstStyle>
            <a:lvl1pPr marL="0" indent="0" algn="ctr">
              <a:buNone/>
              <a:defRPr sz="1700">
                <a:solidFill>
                  <a:schemeClr val="tx1"/>
                </a:solidFill>
              </a:defRPr>
            </a:lvl1pPr>
            <a:lvl2pPr marL="38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7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5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4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3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1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0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55604" y="7413416"/>
            <a:ext cx="572285" cy="409787"/>
          </a:xfrm>
        </p:spPr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3644" y="7413416"/>
            <a:ext cx="3455131" cy="4097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4720" y="7413416"/>
            <a:ext cx="351461" cy="409787"/>
          </a:xfrm>
        </p:spPr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716851" y="5091283"/>
            <a:ext cx="43461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99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36" y="7062609"/>
            <a:ext cx="5778924" cy="831216"/>
          </a:xfrm>
        </p:spPr>
        <p:txBody>
          <a:bodyPr anchor="b">
            <a:normAutofit/>
          </a:bodyPr>
          <a:lstStyle>
            <a:lvl1pPr algn="ctr">
              <a:defRPr sz="20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72321" y="1514969"/>
            <a:ext cx="6027760" cy="4929861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0336" y="7893824"/>
            <a:ext cx="5778924" cy="724111"/>
          </a:xfrm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5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36" y="1330080"/>
            <a:ext cx="5778924" cy="4543528"/>
          </a:xfrm>
        </p:spPr>
        <p:txBody>
          <a:bodyPr anchor="ctr">
            <a:normAutofit/>
          </a:bodyPr>
          <a:lstStyle>
            <a:lvl1pPr algn="ctr">
              <a:defRPr sz="27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0335" y="6270977"/>
            <a:ext cx="5778926" cy="23469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0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86696" y="6072292"/>
            <a:ext cx="561546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61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183" y="1440460"/>
            <a:ext cx="5440213" cy="3476980"/>
          </a:xfrm>
        </p:spPr>
        <p:txBody>
          <a:bodyPr anchor="ctr">
            <a:normAutofit/>
          </a:bodyPr>
          <a:lstStyle>
            <a:lvl1pPr algn="ctr">
              <a:defRPr sz="272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0170" y="4917439"/>
            <a:ext cx="5008878" cy="956168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530"/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0334" y="6370321"/>
            <a:ext cx="5778927" cy="22476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0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22474" y="1327865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12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88478" y="4147543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 algn="r"/>
            <a:r>
              <a:rPr lang="en-US" sz="612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086696" y="6072292"/>
            <a:ext cx="560620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073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39" y="4852585"/>
            <a:ext cx="5778919" cy="2154240"/>
          </a:xfrm>
        </p:spPr>
        <p:txBody>
          <a:bodyPr anchor="b">
            <a:normAutofit/>
          </a:bodyPr>
          <a:lstStyle>
            <a:lvl1pPr algn="l">
              <a:defRPr sz="27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0338" y="7006825"/>
            <a:ext cx="5778921" cy="1261920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29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8004" y="1440460"/>
            <a:ext cx="5376393" cy="3290713"/>
          </a:xfrm>
        </p:spPr>
        <p:txBody>
          <a:bodyPr anchor="ctr">
            <a:normAutofit/>
          </a:bodyPr>
          <a:lstStyle>
            <a:lvl1pPr algn="ctr">
              <a:defRPr sz="272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000338" y="5337658"/>
            <a:ext cx="5778921" cy="130088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70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0335" y="6643511"/>
            <a:ext cx="5778926" cy="1974427"/>
          </a:xfrm>
        </p:spPr>
        <p:txBody>
          <a:bodyPr anchor="t">
            <a:normAutofit/>
          </a:bodyPr>
          <a:lstStyle>
            <a:lvl1pPr marL="0" indent="0" algn="l">
              <a:buNone/>
              <a:defRPr sz="1360">
                <a:solidFill>
                  <a:schemeClr val="tx1"/>
                </a:solidFill>
              </a:defRPr>
            </a:lvl1pPr>
            <a:lvl2pPr marL="3886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6352" y="1315446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02327" y="3824668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 algn="r"/>
            <a:r>
              <a:rPr lang="en-US" sz="68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086696" y="5029200"/>
            <a:ext cx="560620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572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35" y="1440460"/>
            <a:ext cx="5778924" cy="3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72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000338" y="5230368"/>
            <a:ext cx="5778921" cy="1327709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70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0336" y="6556587"/>
            <a:ext cx="5778924" cy="2061352"/>
          </a:xfrm>
        </p:spPr>
        <p:txBody>
          <a:bodyPr anchor="t">
            <a:normAutofit/>
          </a:bodyPr>
          <a:lstStyle>
            <a:lvl1pPr marL="0" indent="0" algn="l">
              <a:buNone/>
              <a:defRPr sz="1360">
                <a:solidFill>
                  <a:schemeClr val="tx1"/>
                </a:solidFill>
              </a:defRPr>
            </a:lvl1pPr>
            <a:lvl2pPr marL="3886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86699" y="5029200"/>
            <a:ext cx="561545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618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0335" y="3652199"/>
            <a:ext cx="5778926" cy="496574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86696" y="3453516"/>
            <a:ext cx="561546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021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3167" y="1330081"/>
            <a:ext cx="1376091" cy="72878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0337" y="1330081"/>
            <a:ext cx="4178183" cy="7287856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308685" y="1330081"/>
            <a:ext cx="0" cy="7287856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37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086695" y="3455848"/>
            <a:ext cx="560620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5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695" y="2407406"/>
            <a:ext cx="5606204" cy="2673021"/>
          </a:xfrm>
        </p:spPr>
        <p:txBody>
          <a:bodyPr anchor="b">
            <a:normAutofit/>
          </a:bodyPr>
          <a:lstStyle>
            <a:lvl1pPr algn="ctr">
              <a:defRPr sz="3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6695" y="5477794"/>
            <a:ext cx="5606204" cy="1598689"/>
          </a:xfrm>
        </p:spPr>
        <p:txBody>
          <a:bodyPr anchor="t">
            <a:normAutofit/>
          </a:bodyPr>
          <a:lstStyle>
            <a:lvl1pPr marL="0" indent="0" algn="ctr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6697" y="5279108"/>
            <a:ext cx="560620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80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086695" y="3455848"/>
            <a:ext cx="560620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36" y="1342495"/>
            <a:ext cx="5778924" cy="1912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0336" y="3647847"/>
            <a:ext cx="2836926" cy="50560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8379" y="3647847"/>
            <a:ext cx="2836926" cy="50560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3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0338" y="3899182"/>
            <a:ext cx="2836926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accent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0338" y="4756786"/>
            <a:ext cx="2836926" cy="396971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557" y="3899182"/>
            <a:ext cx="2836926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accent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5557" y="4756786"/>
            <a:ext cx="2836926" cy="396971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086696" y="3453516"/>
            <a:ext cx="560620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8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36" y="1342495"/>
            <a:ext cx="5778925" cy="1912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86696" y="3453516"/>
            <a:ext cx="560620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09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35" y="2036517"/>
            <a:ext cx="2156278" cy="2011680"/>
          </a:xfrm>
        </p:spPr>
        <p:txBody>
          <a:bodyPr anchor="b">
            <a:normAutofit/>
          </a:bodyPr>
          <a:lstStyle>
            <a:lvl1pPr algn="ctr">
              <a:defRPr sz="20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53" y="1440461"/>
            <a:ext cx="3277208" cy="7177478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0335" y="4445562"/>
            <a:ext cx="2156278" cy="3576326"/>
          </a:xfrm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86696" y="4271715"/>
            <a:ext cx="198355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49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335" y="2762954"/>
            <a:ext cx="3087372" cy="2011680"/>
          </a:xfrm>
        </p:spPr>
        <p:txBody>
          <a:bodyPr anchor="b">
            <a:normAutofit/>
          </a:bodyPr>
          <a:lstStyle>
            <a:lvl1pPr algn="ctr">
              <a:defRPr sz="20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05609" y="1514968"/>
            <a:ext cx="2490044" cy="702846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0336" y="4774634"/>
            <a:ext cx="3087371" cy="2682240"/>
          </a:xfrm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7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7779597" cy="100584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0336" y="1342495"/>
            <a:ext cx="5778924" cy="191233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0335" y="3652199"/>
            <a:ext cx="5778926" cy="50526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170" y="8742115"/>
            <a:ext cx="976041" cy="40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D3FB247-1584-4FC2-8156-1A3325E55387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0336" y="8742115"/>
            <a:ext cx="4338967" cy="40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077" y="8742115"/>
            <a:ext cx="336184" cy="40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DA3A30D-2CD1-4336-BC62-80136396E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5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  <p:sldLayoutId id="2147483959" r:id="rId17"/>
  </p:sldLayoutIdLst>
  <p:txStyles>
    <p:titleStyle>
      <a:lvl1pPr algn="ctr" defTabSz="388620" rtl="0" eaLnBrk="1" latinLnBrk="0" hangingPunct="1">
        <a:spcBef>
          <a:spcPct val="0"/>
        </a:spcBef>
        <a:buNone/>
        <a:defRPr sz="3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4288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204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63150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1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02012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153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311593" indent="-145733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136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1700213" indent="-145733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119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13741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119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52603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119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291465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119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30327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/>
        </a:buClr>
        <a:buSzPct val="115000"/>
        <a:buFont typeface="Arial"/>
        <a:buChar char="•"/>
        <a:defRPr sz="119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4804" y="851504"/>
            <a:ext cx="6146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Charlemagne Std" panose="04020705060702020204" pitchFamily="82" charset="0"/>
              </a:rPr>
              <a:t>SPECIAL SEMINAR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7427" y="3469653"/>
            <a:ext cx="3428567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Calibri" panose="020F0502020204030204" pitchFamily="34" charset="0"/>
              </a:rPr>
              <a:t>Dr. </a:t>
            </a:r>
            <a:r>
              <a:rPr lang="en-US" sz="1900" dirty="0" smtClean="0">
                <a:latin typeface="Calibri" panose="020F0502020204030204" pitchFamily="34" charset="0"/>
              </a:rPr>
              <a:t>Carlos Jiménez-</a:t>
            </a:r>
            <a:r>
              <a:rPr lang="en-US" sz="1900" dirty="0" err="1" smtClean="0">
                <a:latin typeface="Calibri" panose="020F0502020204030204" pitchFamily="34" charset="0"/>
              </a:rPr>
              <a:t>Hoyos</a:t>
            </a:r>
            <a:endParaRPr lang="en-US" sz="1900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California Institute of Technology 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2090592" y="1682501"/>
            <a:ext cx="3835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Monday, </a:t>
            </a:r>
            <a:r>
              <a:rPr lang="en-US" sz="2400" dirty="0" smtClean="0">
                <a:latin typeface="Calibri" panose="020F0502020204030204" pitchFamily="34" charset="0"/>
              </a:rPr>
              <a:t>December 12, </a:t>
            </a:r>
            <a:r>
              <a:rPr lang="en-US" sz="2400" dirty="0" smtClean="0">
                <a:latin typeface="Calibri" panose="020F0502020204030204" pitchFamily="34" charset="0"/>
              </a:rPr>
              <a:t>2016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3:30pm  -  Chemistry #1315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040" y="4403880"/>
            <a:ext cx="655976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latin typeface="Calibri" panose="020F0502020204030204" pitchFamily="34" charset="0"/>
              </a:rPr>
              <a:t>Practical Quantum Chemistry Methods for Large </a:t>
            </a:r>
            <a:r>
              <a:rPr lang="en-US" sz="1900" b="1" dirty="0" smtClean="0">
                <a:latin typeface="Calibri" panose="020F0502020204030204" pitchFamily="34" charset="0"/>
              </a:rPr>
              <a:t>Systems</a:t>
            </a:r>
          </a:p>
          <a:p>
            <a:pPr algn="ctr"/>
            <a:r>
              <a:rPr lang="en-US" sz="1900" b="1" dirty="0" smtClean="0">
                <a:latin typeface="Calibri" panose="020F0502020204030204" pitchFamily="34" charset="0"/>
              </a:rPr>
              <a:t> </a:t>
            </a:r>
            <a:r>
              <a:rPr lang="en-US" sz="1900" b="1" dirty="0" smtClean="0">
                <a:latin typeface="Calibri" panose="020F0502020204030204" pitchFamily="34" charset="0"/>
              </a:rPr>
              <a:t>with Strong Correlations</a:t>
            </a:r>
            <a:endParaRPr lang="en-US" sz="1900" b="1" dirty="0"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6812" y="5237144"/>
            <a:ext cx="5782962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While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quantum chemistry has been able to achieve tremendous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accuracy for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small systems, two important challenges remain partially unmet: a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) an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accurate quantum-mechanical treatment of very large systems, and b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) dealing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with systems where electron-electron interactions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are strong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this talk, I will discuss some of my earlier research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in practical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methods for strong correlation based on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symmetry-projected and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cluster-based configurations.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I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will then describe how the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density matrix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embedding theory (DMET) has recently allowed us to reach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 high-accuracy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quantum chemical solution for a formally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infinite hydrogen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chain.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Some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ideas for tackling the combined problem (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ie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very large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systems with strong electron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correlations)  will be discussed.</a:t>
            </a:r>
          </a:p>
          <a:p>
            <a:pPr algn="just"/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17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7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700" dirty="0">
              <a:latin typeface="Times New Roman" panose="02020603050405020304" pitchFamily="18" charset="0"/>
            </a:endParaRPr>
          </a:p>
          <a:p>
            <a:pPr algn="ctr"/>
            <a:endParaRPr lang="en-US" sz="1700" dirty="0" smtClean="0">
              <a:latin typeface="Times New Roman" panose="02020603050405020304" pitchFamily="18" charset="0"/>
            </a:endParaRPr>
          </a:p>
          <a:p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028" y="8259131"/>
            <a:ext cx="1170746" cy="7255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568" y="2638876"/>
            <a:ext cx="1318307" cy="160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17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74</TotalTime>
  <Words>155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Charlemagne Std</vt:lpstr>
      <vt:lpstr>Garamond</vt:lpstr>
      <vt:lpstr>Times New Roman</vt:lpstr>
      <vt:lpstr>Organic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Stephens</dc:creator>
  <cp:lastModifiedBy>Karen Stephens</cp:lastModifiedBy>
  <cp:revision>12</cp:revision>
  <cp:lastPrinted>2016-11-29T20:18:29Z</cp:lastPrinted>
  <dcterms:created xsi:type="dcterms:W3CDTF">2016-11-21T15:33:58Z</dcterms:created>
  <dcterms:modified xsi:type="dcterms:W3CDTF">2016-11-29T20:20:40Z</dcterms:modified>
</cp:coreProperties>
</file>