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98A417-2311-4B8C-AAD5-E32B3B7B431D}" type="datetimeFigureOut">
              <a:rPr lang="en-US" smtClean="0"/>
              <a:pPr/>
              <a:t>10/18/2012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BCAC9-423E-460D-88B4-F14821B877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4DC99A-7BF2-4493-9454-A8207078CFB9}"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16AB81-6C3D-42DB-BA7F-D1357A630726}"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836F0-EE1F-43E1-B244-AD03D7344E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6AB81-6C3D-42DB-BA7F-D1357A630726}"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836F0-EE1F-43E1-B244-AD03D7344E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6AB81-6C3D-42DB-BA7F-D1357A630726}"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836F0-EE1F-43E1-B244-AD03D7344E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6AB81-6C3D-42DB-BA7F-D1357A630726}"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836F0-EE1F-43E1-B244-AD03D7344E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6AB81-6C3D-42DB-BA7F-D1357A630726}"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836F0-EE1F-43E1-B244-AD03D7344E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16AB81-6C3D-42DB-BA7F-D1357A630726}"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836F0-EE1F-43E1-B244-AD03D7344E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16AB81-6C3D-42DB-BA7F-D1357A630726}" type="datetimeFigureOut">
              <a:rPr lang="en-US" smtClean="0"/>
              <a:pPr/>
              <a:t>10/18/2012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836F0-EE1F-43E1-B244-AD03D7344E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16AB81-6C3D-42DB-BA7F-D1357A630726}" type="datetimeFigureOut">
              <a:rPr lang="en-US" smtClean="0"/>
              <a:pPr/>
              <a:t>10/18/2012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836F0-EE1F-43E1-B244-AD03D7344E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6AB81-6C3D-42DB-BA7F-D1357A630726}" type="datetimeFigureOut">
              <a:rPr lang="en-US" smtClean="0"/>
              <a:pPr/>
              <a:t>10/18/2012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836F0-EE1F-43E1-B244-AD03D7344E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6AB81-6C3D-42DB-BA7F-D1357A630726}"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836F0-EE1F-43E1-B244-AD03D7344E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6AB81-6C3D-42DB-BA7F-D1357A630726}"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836F0-EE1F-43E1-B244-AD03D7344E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6AB81-6C3D-42DB-BA7F-D1357A630726}" type="datetimeFigureOut">
              <a:rPr lang="en-US" smtClean="0"/>
              <a:pPr/>
              <a:t>10/18/2012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836F0-EE1F-43E1-B244-AD03D7344E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Quantum Tunneling Enabled H(D) Atom Diffusion at 5 K with STM</a:t>
            </a:r>
            <a:endParaRPr lang="en-US" dirty="0"/>
          </a:p>
        </p:txBody>
      </p:sp>
      <p:pic>
        <p:nvPicPr>
          <p:cNvPr id="7" name="Picture 3" descr="N:\Research Projects\Omicron LT\PdAu PdCu\2011 Experiments\new-deuterium.gif"/>
          <p:cNvPicPr>
            <a:picLocks noChangeAspect="1" noChangeArrowheads="1" noCrop="1"/>
          </p:cNvPicPr>
          <p:nvPr/>
        </p:nvPicPr>
        <p:blipFill>
          <a:blip r:embed="rId3" cstate="screen"/>
          <a:srcRect/>
          <a:stretch>
            <a:fillRect/>
          </a:stretch>
        </p:blipFill>
        <p:spPr bwMode="auto">
          <a:xfrm>
            <a:off x="4876800" y="1491045"/>
            <a:ext cx="3200400" cy="3200400"/>
          </a:xfrm>
          <a:prstGeom prst="rect">
            <a:avLst/>
          </a:prstGeom>
          <a:noFill/>
        </p:spPr>
      </p:pic>
      <p:sp>
        <p:nvSpPr>
          <p:cNvPr id="5" name="TextBox 4"/>
          <p:cNvSpPr txBox="1"/>
          <p:nvPr/>
        </p:nvSpPr>
        <p:spPr>
          <a:xfrm>
            <a:off x="5715000" y="6477000"/>
            <a:ext cx="3310522" cy="261610"/>
          </a:xfrm>
          <a:prstGeom prst="rect">
            <a:avLst/>
          </a:prstGeom>
          <a:noFill/>
        </p:spPr>
        <p:txBody>
          <a:bodyPr wrap="none" rtlCol="0">
            <a:spAutoFit/>
          </a:bodyPr>
          <a:lstStyle/>
          <a:p>
            <a:pPr algn="r"/>
            <a:r>
              <a:rPr lang="en-US" sz="1100" dirty="0" smtClean="0"/>
              <a:t>Jewell </a:t>
            </a:r>
            <a:r>
              <a:rPr lang="en-US" sz="1100" i="1" dirty="0" smtClean="0"/>
              <a:t>et al</a:t>
            </a:r>
            <a:r>
              <a:rPr lang="en-US" sz="1100" dirty="0" smtClean="0"/>
              <a:t>., ACS Nano ASAP </a:t>
            </a:r>
            <a:r>
              <a:rPr lang="en-US" sz="1100" b="1" dirty="0" smtClean="0"/>
              <a:t>DOI:</a:t>
            </a:r>
            <a:r>
              <a:rPr lang="en-US" sz="1100" dirty="0" smtClean="0"/>
              <a:t> 10.1021/nn3038463</a:t>
            </a:r>
            <a:endParaRPr lang="en-US" sz="1100" dirty="0"/>
          </a:p>
        </p:txBody>
      </p:sp>
      <p:sp>
        <p:nvSpPr>
          <p:cNvPr id="10" name="TextBox 9"/>
          <p:cNvSpPr txBox="1"/>
          <p:nvPr/>
        </p:nvSpPr>
        <p:spPr>
          <a:xfrm>
            <a:off x="2057400" y="4682698"/>
            <a:ext cx="1094852" cy="369332"/>
          </a:xfrm>
          <a:prstGeom prst="rect">
            <a:avLst/>
          </a:prstGeom>
          <a:noFill/>
        </p:spPr>
        <p:txBody>
          <a:bodyPr wrap="none" rtlCol="0">
            <a:spAutoFit/>
          </a:bodyPr>
          <a:lstStyle/>
          <a:p>
            <a:r>
              <a:rPr lang="en-US" dirty="0" smtClean="0"/>
              <a:t>Hydrogen</a:t>
            </a:r>
            <a:endParaRPr lang="en-US" dirty="0"/>
          </a:p>
        </p:txBody>
      </p:sp>
      <p:sp>
        <p:nvSpPr>
          <p:cNvPr id="11" name="TextBox 10"/>
          <p:cNvSpPr txBox="1"/>
          <p:nvPr/>
        </p:nvSpPr>
        <p:spPr>
          <a:xfrm>
            <a:off x="5852470" y="4682698"/>
            <a:ext cx="1193660" cy="369332"/>
          </a:xfrm>
          <a:prstGeom prst="rect">
            <a:avLst/>
          </a:prstGeom>
          <a:noFill/>
        </p:spPr>
        <p:txBody>
          <a:bodyPr wrap="none" rtlCol="0">
            <a:spAutoFit/>
          </a:bodyPr>
          <a:lstStyle/>
          <a:p>
            <a:r>
              <a:rPr lang="en-US" dirty="0" smtClean="0"/>
              <a:t>Deuterium</a:t>
            </a:r>
            <a:endParaRPr lang="en-US" dirty="0"/>
          </a:p>
        </p:txBody>
      </p:sp>
      <p:sp>
        <p:nvSpPr>
          <p:cNvPr id="13" name="TextBox 12"/>
          <p:cNvSpPr txBox="1"/>
          <p:nvPr/>
        </p:nvSpPr>
        <p:spPr>
          <a:xfrm>
            <a:off x="1143000" y="5345668"/>
            <a:ext cx="2971800" cy="369332"/>
          </a:xfrm>
          <a:prstGeom prst="rect">
            <a:avLst/>
          </a:prstGeom>
          <a:noFill/>
        </p:spPr>
        <p:txBody>
          <a:bodyPr wrap="square" rtlCol="0">
            <a:spAutoFit/>
          </a:bodyPr>
          <a:lstStyle/>
          <a:p>
            <a:pPr algn="ctr"/>
            <a:r>
              <a:rPr lang="en-US" dirty="0" smtClean="0"/>
              <a:t>Fast motion</a:t>
            </a:r>
          </a:p>
        </p:txBody>
      </p:sp>
      <p:sp>
        <p:nvSpPr>
          <p:cNvPr id="14" name="TextBox 13"/>
          <p:cNvSpPr txBox="1"/>
          <p:nvPr/>
        </p:nvSpPr>
        <p:spPr>
          <a:xfrm>
            <a:off x="4991100" y="5345668"/>
            <a:ext cx="2971800" cy="369332"/>
          </a:xfrm>
          <a:prstGeom prst="rect">
            <a:avLst/>
          </a:prstGeom>
          <a:noFill/>
        </p:spPr>
        <p:txBody>
          <a:bodyPr wrap="square" rtlCol="0">
            <a:spAutoFit/>
          </a:bodyPr>
          <a:lstStyle/>
          <a:p>
            <a:pPr algn="ctr"/>
            <a:r>
              <a:rPr lang="en-US" dirty="0" smtClean="0"/>
              <a:t>Slow motion</a:t>
            </a:r>
          </a:p>
        </p:txBody>
      </p:sp>
      <p:sp>
        <p:nvSpPr>
          <p:cNvPr id="12" name="TextBox 11"/>
          <p:cNvSpPr txBox="1"/>
          <p:nvPr/>
        </p:nvSpPr>
        <p:spPr>
          <a:xfrm>
            <a:off x="3810000" y="5029200"/>
            <a:ext cx="1358192" cy="307777"/>
          </a:xfrm>
          <a:prstGeom prst="rect">
            <a:avLst/>
          </a:prstGeom>
          <a:noFill/>
        </p:spPr>
        <p:txBody>
          <a:bodyPr wrap="none" rtlCol="0">
            <a:spAutoFit/>
          </a:bodyPr>
          <a:lstStyle/>
          <a:p>
            <a:r>
              <a:rPr lang="en-US" sz="1400" dirty="0" smtClean="0"/>
              <a:t>Scale = (40 nm)</a:t>
            </a:r>
            <a:r>
              <a:rPr lang="en-US" sz="1400" baseline="30000" dirty="0" smtClean="0"/>
              <a:t>2</a:t>
            </a:r>
            <a:endParaRPr lang="en-US" sz="1400" dirty="0"/>
          </a:p>
        </p:txBody>
      </p:sp>
      <p:pic>
        <p:nvPicPr>
          <p:cNvPr id="15" name="Picture 2" descr="N:\Research Projects\Omicron LT\PdAu PdCu\2011 Experiments\Movie4.gif"/>
          <p:cNvPicPr>
            <a:picLocks noChangeAspect="1" noChangeArrowheads="1" noCrop="1"/>
          </p:cNvPicPr>
          <p:nvPr/>
        </p:nvPicPr>
        <p:blipFill>
          <a:blip r:embed="rId4" cstate="email">
            <a:extLst>
              <a:ext uri="{28A0092B-C50C-407E-A947-70E740481C1C}">
                <a14:useLocalDpi xmlns:a14="http://schemas.microsoft.com/office/drawing/2010/main" xmlns="" xmlns:mv="urn:schemas-microsoft-com:mac:vml" xmlns:mc="http://schemas.openxmlformats.org/markup-compatibility/2006"/>
              </a:ext>
            </a:extLst>
          </a:blip>
          <a:srcRect/>
          <a:stretch>
            <a:fillRect/>
          </a:stretch>
        </p:blipFill>
        <p:spPr bwMode="auto">
          <a:xfrm>
            <a:off x="990600" y="1491045"/>
            <a:ext cx="3200400" cy="3200400"/>
          </a:xfrm>
          <a:prstGeom prst="rect">
            <a:avLst/>
          </a:prstGeom>
          <a:noFill/>
        </p:spPr>
      </p:pic>
      <p:sp>
        <p:nvSpPr>
          <p:cNvPr id="17" name="TextBox 16"/>
          <p:cNvSpPr txBox="1"/>
          <p:nvPr/>
        </p:nvSpPr>
        <p:spPr>
          <a:xfrm>
            <a:off x="304800" y="6019800"/>
            <a:ext cx="4364672" cy="646331"/>
          </a:xfrm>
          <a:prstGeom prst="rect">
            <a:avLst/>
          </a:prstGeom>
          <a:noFill/>
        </p:spPr>
        <p:txBody>
          <a:bodyPr wrap="none" rtlCol="0">
            <a:spAutoFit/>
          </a:bodyPr>
          <a:lstStyle/>
          <a:p>
            <a:pPr algn="ctr"/>
            <a:r>
              <a:rPr lang="en-US" dirty="0" smtClean="0"/>
              <a:t>Sykes Group, Tufts University (October 2012)</a:t>
            </a:r>
          </a:p>
          <a:p>
            <a:pPr algn="ctr"/>
            <a:r>
              <a:rPr lang="en-US" dirty="0" smtClean="0"/>
              <a:t>Explanation on following slide.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1" y="990600"/>
            <a:ext cx="7848599" cy="2585323"/>
          </a:xfrm>
          <a:prstGeom prst="rect">
            <a:avLst/>
          </a:prstGeom>
          <a:noFill/>
        </p:spPr>
        <p:txBody>
          <a:bodyPr wrap="square" rtlCol="0">
            <a:spAutoFit/>
          </a:bodyPr>
          <a:lstStyle/>
          <a:p>
            <a:r>
              <a:rPr lang="en-US"/>
              <a:t>EXPLANATION:</a:t>
            </a:r>
          </a:p>
          <a:p>
            <a:endParaRPr lang="en-US"/>
          </a:p>
          <a:p>
            <a:r>
              <a:rPr lang="en-US" smtClean="0"/>
              <a:t>Scanning tunneling microscopy (STM) allows the structure of surfaces and adsorbed atoms/molecules to be studied with sub-nanometer resolution.  Hydrogen atoms on a copper surface appear as small dark spots that move around rapidly whereas deuterium atoms move slowly. This illustrates that hydrogen atom diffusion on surfaces at very low temperatures occurs not by thermally activated hopping but via Quantum Tunneling. This weakly bound hydrogen can perform efficient hydrogenation reactions.</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71</Words>
  <Application>Microsoft Office PowerPoint</Application>
  <PresentationFormat>On-screen Show (4:3)</PresentationFormat>
  <Paragraphs>13</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Quantum Tunneling Enabled H(D) Atom Diffusion at 5 K with STM</vt:lpstr>
      <vt:lpstr>Slide 2</vt:lpstr>
    </vt:vector>
  </TitlesOfParts>
  <Company>Tufts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Tunneling Enabled H(D) Atom Diffusion at 5 K with STM</dc:title>
  <dc:creator>Charlie Sykes</dc:creator>
  <cp:lastModifiedBy>jwright</cp:lastModifiedBy>
  <cp:revision>4</cp:revision>
  <dcterms:created xsi:type="dcterms:W3CDTF">2012-10-18T02:09:01Z</dcterms:created>
  <dcterms:modified xsi:type="dcterms:W3CDTF">2012-10-18T13:13:24Z</dcterms:modified>
</cp:coreProperties>
</file>